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3"/>
  </p:notesMasterIdLst>
  <p:sldIdLst>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BB7C16-0B26-4BEA-9F3F-3108BC99E533}" type="datetimeFigureOut">
              <a:rPr lang="en-US" smtClean="0"/>
              <a:t>8/4/2013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399C4D-B85C-40DE-BEF2-C9253B79AFA9}" type="slidenum">
              <a:rPr lang="en-US" smtClean="0"/>
              <a:t>‹#›</a:t>
            </a:fld>
            <a:endParaRPr lang="en-US"/>
          </a:p>
        </p:txBody>
      </p:sp>
    </p:spTree>
    <p:extLst>
      <p:ext uri="{BB962C8B-B14F-4D97-AF65-F5344CB8AC3E}">
        <p14:creationId xmlns:p14="http://schemas.microsoft.com/office/powerpoint/2010/main" val="1464669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www.addthis.com/bookmark.php?v=250&amp;winname=addthis&amp;pub=wp-4ff6e3ed49534d34&amp;source=tbx-250,wpp-264&amp;lng=en-US&amp;s=stumbleupon&amp;url=http://www.engineering-matters.com/2012/04/calcs-and-eng-notebook/&amp;title=Calculations%20and%20the%20Engineering%20Notebook&amp;ate=AT-wp-4ff6e3ed49534d34/-/-/4ff6e8035a23c0e7/4&amp;frommenu=1&amp;uid=4ff6e8036bdb6685&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13" Type="http://schemas.openxmlformats.org/officeDocument/2006/relationships/hyperlink" Target="http://www.engineering-matters.com/2012/01/engineering-notebook/" TargetMode="External"/><Relationship Id="rId18" Type="http://schemas.openxmlformats.org/officeDocument/2006/relationships/hyperlink" Target="http://itunes.apple.com/us/app/autodesk-forceeffect/id476321600?mt=8" TargetMode="External"/><Relationship Id="rId3" Type="http://schemas.openxmlformats.org/officeDocument/2006/relationships/hyperlink" Target="http://www.engineering-matters.com/2012/04/calcs-and-eng-notebook/" TargetMode="External"/><Relationship Id="rId7" Type="http://schemas.openxmlformats.org/officeDocument/2006/relationships/hyperlink" Target="http://www.addthis.com/bookmark.php?v=250&amp;winname=addthis&amp;pub=wp-4ff6e3ed49534d34&amp;source=tbx-250,wpp-264&amp;lng=en-US&amp;s=instapaper&amp;url=http://www.engineering-matters.com/2012/04/calcs-and-eng-notebook/&amp;title=Calculations%20and%20the%20Engineering%20Notebook&amp;ate=AT-wp-4ff6e3ed49534d34/-/-/4ff6e8035a23c0e7/3&amp;frommenu=1&amp;uid=4ff6e803b5ca9eb5&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12" Type="http://schemas.openxmlformats.org/officeDocument/2006/relationships/hyperlink" Target="http://www.addthis.com/bookmark.php?v=250&amp;winname=addthis&amp;pub=wp-4ff6e3ed49534d34&amp;source=tbx-250,wpp-264&amp;lng=en-US&amp;s=kindleit&amp;url=http://www.engineering-matters.com/2012/04/calcs-and-eng-notebook/&amp;title=Calculations%20and%20the%20Engineering%20Notebook&amp;ate=AT-wp-4ff6e3ed49534d34/-/-/4ff6e8035a23c0e7/8&amp;frommenu=1&amp;uid=4ff6e80336b18563&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17" Type="http://schemas.openxmlformats.org/officeDocument/2006/relationships/hyperlink" Target="http://www.wolfram.com/mathematica/" TargetMode="External"/><Relationship Id="rId2" Type="http://schemas.openxmlformats.org/officeDocument/2006/relationships/slide" Target="../slides/slide14.xml"/><Relationship Id="rId16" Type="http://schemas.openxmlformats.org/officeDocument/2006/relationships/hyperlink" Target="http://www.ptc.com/product/mathcad/" TargetMode="External"/><Relationship Id="rId1" Type="http://schemas.openxmlformats.org/officeDocument/2006/relationships/notesMaster" Target="../notesMasters/notesMaster1.xml"/><Relationship Id="rId6" Type="http://schemas.openxmlformats.org/officeDocument/2006/relationships/hyperlink" Target="http://www.addthis.com/bookmark.php?v=250&amp;winname=addthis&amp;pub=wp-4ff6e3ed49534d34&amp;source=tbx-250,wpp-264&amp;lng=en-US&amp;s=readitlater&amp;url=http://www.engineering-matters.com/2012/04/calcs-and-eng-notebook/&amp;title=Calculations%20and%20the%20Engineering%20Notebook&amp;ate=AT-wp-4ff6e3ed49534d34/-/-/4ff6e8035a23c0e7/2&amp;frommenu=1&amp;uid=4ff6e8037139b34f&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11" Type="http://schemas.openxmlformats.org/officeDocument/2006/relationships/hyperlink" Target="http://www.addthis.com/bookmark.php?v=250&amp;winname=addthis&amp;pub=wp-4ff6e3ed49534d34&amp;source=tbx-250,wpp-264&amp;lng=en-US&amp;s=evernote&amp;url=http://www.engineering-matters.com/2012/04/calcs-and-eng-notebook/&amp;title=Calculations%20and%20the%20Engineering%20Notebook&amp;ate=AT-wp-4ff6e3ed49534d34/-/-/4ff6e8035a23c0e7/7&amp;frommenu=1&amp;uid=4ff6e803c9f48a2a&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5" Type="http://schemas.openxmlformats.org/officeDocument/2006/relationships/hyperlink" Target="http://www.addthis.com/bookmark.php?v=250&amp;winname=addthis&amp;pub=wp-4ff6e3ed49534d34&amp;source=tbx-250,wpp-264&amp;lng=en-US&amp;s=linkedin&amp;url=http://www.engineering-matters.com/2012/04/calcs-and-eng-notebook/&amp;title=Calculations%20and%20the%20Engineering%20Notebook&amp;ate=AT-wp-4ff6e3ed49534d34/-/-/4ff6e8035a23c0e7/1&amp;frommenu=1&amp;uid=4ff6e803b9624126&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15" Type="http://schemas.openxmlformats.org/officeDocument/2006/relationships/hyperlink" Target="http://www.engineering-matters.com/2012/03/sketch-eng-notebook/" TargetMode="External"/><Relationship Id="rId10" Type="http://schemas.openxmlformats.org/officeDocument/2006/relationships/hyperlink" Target="http://www.addthis.com/bookmark.php?v=250&amp;winname=addthis&amp;pub=wp-4ff6e3ed49534d34&amp;source=tbx-250,wpp-264&amp;lng=en-US&amp;s=digg&amp;url=http://www.engineering-matters.com/2012/04/calcs-and-eng-notebook/&amp;title=Calculations%20and%20the%20Engineering%20Notebook&amp;ate=AT-wp-4ff6e3ed49534d34/-/-/4ff6e8035a23c0e7/6&amp;frommenu=1&amp;uid=4ff6e803224b0e9e&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4" Type="http://schemas.openxmlformats.org/officeDocument/2006/relationships/hyperlink" Target="http://www.engineering-matters.com/category/software-applications-and-systems/" TargetMode="External"/><Relationship Id="rId9" Type="http://schemas.openxmlformats.org/officeDocument/2006/relationships/hyperlink" Target="http://www.addthis.com/bookmark.php?v=250&amp;winname=addthis&amp;pub=wp-4ff6e3ed49534d34&amp;source=tbx-250,wpp-264&amp;lng=en-US&amp;s=delicious&amp;url=http://www.engineering-matters.com/2012/04/calcs-and-eng-notebook/&amp;title=Calculations%20and%20the%20Engineering%20Notebook&amp;ate=AT-wp-4ff6e3ed49534d34/-/-/4ff6e8035a23c0e7/5&amp;frommenu=1&amp;uid=4ff6e8033cb7dcbd&amp;pre=http://www.google.com/imgres?hl=en&amp;client=firefox-a&amp;sa=X&amp;rls=org.mozilla:en-US:official&amp;biw=1084&amp;bih=765&amp;tbm=isch&amp;prmd=imvns&amp;tbnid=nPxEKjDeA9_q1M:&amp;imgrefurl=http://www.engineering-matters.com/2012/04/calcs-and-eng-notebook/&amp;docid=rf22mSivvtuMEM&amp;imgurl=http://www.engineering-matters.com/wp-content/up&amp;tt=0" TargetMode="External"/><Relationship Id="rId14" Type="http://schemas.openxmlformats.org/officeDocument/2006/relationships/hyperlink" Target="http://www.engineering-matters.com/2012/03/digital-notebooks/"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youtube.com/watch?v=kWcVag7X8MA"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en.wikipedia.org/wiki/Wikipedia:Citation_needed" TargetMode="External"/><Relationship Id="rId3" Type="http://schemas.openxmlformats.org/officeDocument/2006/relationships/hyperlink" Target="http://en.wikipedia.org/wiki/Derivation_(linguistics)" TargetMode="External"/><Relationship Id="rId7" Type="http://schemas.openxmlformats.org/officeDocument/2006/relationships/hyperlink" Target="http://en.wikipedia.org/wiki/Wordiness"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en.wikipedia.org/wiki/Linguistic_prescriptivism" TargetMode="External"/><Relationship Id="rId5" Type="http://schemas.openxmlformats.org/officeDocument/2006/relationships/hyperlink" Target="http://en.wikipedia.org/wiki/Conversion_(linguistics)" TargetMode="External"/><Relationship Id="rId4" Type="http://schemas.openxmlformats.org/officeDocument/2006/relationships/hyperlink" Target="http://en.wikipedia.org/wiki/Suffix" TargetMode="External"/><Relationship Id="rId9" Type="http://schemas.openxmlformats.org/officeDocument/2006/relationships/hyperlink" Target="http://en.wikipedia.org/wiki/Gerund"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FA4A1949-E50D-4DE9-962C-E7B7240A09E3}" type="slidenum">
              <a:rPr lang="en-US" sz="1200" smtClean="0">
                <a:solidFill>
                  <a:srgbClr val="000000"/>
                </a:solidFill>
                <a:latin typeface="Times New Roman" pitchFamily="18" charset="0"/>
              </a:rPr>
              <a:pPr/>
              <a:t>1</a:t>
            </a:fld>
            <a:endParaRPr lang="en-US" sz="1200" smtClean="0">
              <a:solidFill>
                <a:srgbClr val="000000"/>
              </a:solidFill>
              <a:latin typeface="Times New Roman" pitchFamily="18" charset="0"/>
            </a:endParaRPr>
          </a:p>
        </p:txBody>
      </p:sp>
      <p:sp>
        <p:nvSpPr>
          <p:cNvPr id="49155" name="Rectangle 2"/>
          <p:cNvSpPr>
            <a:spLocks noGrp="1" noRot="1" noChangeAspect="1" noChangeArrowheads="1" noTextEdit="1"/>
          </p:cNvSpPr>
          <p:nvPr>
            <p:ph type="sldImg"/>
          </p:nvPr>
        </p:nvSpPr>
        <p:spPr>
          <a:xfrm>
            <a:off x="1154113" y="682625"/>
            <a:ext cx="4546600" cy="3409950"/>
          </a:xfrm>
          <a:ln/>
        </p:spPr>
      </p:sp>
      <p:sp>
        <p:nvSpPr>
          <p:cNvPr id="49156" name="Rectangle 3"/>
          <p:cNvSpPr>
            <a:spLocks noGrp="1" noChangeArrowheads="1"/>
          </p:cNvSpPr>
          <p:nvPr>
            <p:ph type="body" idx="1"/>
          </p:nvPr>
        </p:nvSpPr>
        <p:spPr>
          <a:xfrm>
            <a:off x="608013" y="4343400"/>
            <a:ext cx="564197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07" tIns="44953" rIns="89907" bIns="44953"/>
          <a:lstStyle/>
          <a:p>
            <a:endParaRPr lang="en-US" sz="1400"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40000" lnSpcReduction="20000"/>
          </a:bodyPr>
          <a:lstStyle/>
          <a:p>
            <a:pPr>
              <a:defRPr/>
            </a:pPr>
            <a:r>
              <a:rPr lang="en-US" sz="1000" b="1" dirty="0" smtClean="0">
                <a:hlinkClick r:id="rId3"/>
              </a:rPr>
              <a:t>Calculations and the Engineering Notebook</a:t>
            </a:r>
            <a:endParaRPr lang="en-US" sz="1000" b="1" dirty="0" smtClean="0"/>
          </a:p>
          <a:p>
            <a:pPr>
              <a:defRPr/>
            </a:pPr>
            <a:r>
              <a:rPr lang="en-US" sz="1000" dirty="0" smtClean="0"/>
              <a:t>April 16, 2012 | </a:t>
            </a:r>
            <a:r>
              <a:rPr lang="en-US" sz="1000" b="1" dirty="0" smtClean="0"/>
              <a:t>Categories: </a:t>
            </a:r>
            <a:r>
              <a:rPr lang="en-US" sz="1000" dirty="0" smtClean="0">
                <a:hlinkClick r:id="rId4"/>
              </a:rPr>
              <a:t>Software Applications and Systems</a:t>
            </a:r>
            <a:endParaRPr lang="en-US" sz="1000" dirty="0" smtClean="0"/>
          </a:p>
          <a:p>
            <a:pPr>
              <a:defRPr/>
            </a:pPr>
            <a:r>
              <a:rPr lang="en-US" sz="1000" dirty="0" smtClean="0">
                <a:hlinkClick r:id="rId3" tooltip="Print"/>
              </a:rPr>
              <a:t>Share on </a:t>
            </a:r>
            <a:r>
              <a:rPr lang="en-US" sz="1000" dirty="0" err="1" smtClean="0">
                <a:hlinkClick r:id="rId3" tooltip="Print"/>
              </a:rPr>
              <a:t>print</a:t>
            </a:r>
            <a:r>
              <a:rPr lang="en-US" sz="1000" dirty="0" err="1" smtClean="0">
                <a:hlinkClick r:id="rId3" tooltip="Email"/>
              </a:rPr>
              <a:t>Share</a:t>
            </a:r>
            <a:r>
              <a:rPr lang="en-US" sz="1000" dirty="0" smtClean="0">
                <a:hlinkClick r:id="rId3" tooltip="Email"/>
              </a:rPr>
              <a:t> on </a:t>
            </a:r>
            <a:r>
              <a:rPr lang="en-US" sz="1000" dirty="0" err="1" smtClean="0">
                <a:hlinkClick r:id="rId3" tooltip="Email"/>
              </a:rPr>
              <a:t>email</a:t>
            </a:r>
            <a:r>
              <a:rPr lang="en-US" sz="1000" dirty="0" err="1" smtClean="0">
                <a:hlinkClick r:id="rId3" tooltip="Send to Facebook"/>
              </a:rPr>
              <a:t>Share</a:t>
            </a:r>
            <a:r>
              <a:rPr lang="en-US" sz="1000" dirty="0" smtClean="0">
                <a:hlinkClick r:id="rId3" tooltip="Send to Facebook"/>
              </a:rPr>
              <a:t> on </a:t>
            </a:r>
            <a:r>
              <a:rPr lang="en-US" sz="1000" dirty="0" err="1" smtClean="0">
                <a:hlinkClick r:id="rId3" tooltip="Send to Facebook"/>
              </a:rPr>
              <a:t>facebook</a:t>
            </a:r>
            <a:r>
              <a:rPr lang="en-US" sz="1000" dirty="0" err="1" smtClean="0">
                <a:hlinkClick r:id="rId3" tooltip="Tweet This"/>
              </a:rPr>
              <a:t>Share</a:t>
            </a:r>
            <a:r>
              <a:rPr lang="en-US" sz="1000" dirty="0" smtClean="0">
                <a:hlinkClick r:id="rId3" tooltip="Tweet This"/>
              </a:rPr>
              <a:t> on </a:t>
            </a:r>
            <a:r>
              <a:rPr lang="en-US" sz="1000" dirty="0" err="1" smtClean="0">
                <a:hlinkClick r:id="rId3" tooltip="Tweet This"/>
              </a:rPr>
              <a:t>twitter</a:t>
            </a:r>
            <a:r>
              <a:rPr lang="en-US" sz="1000" dirty="0" err="1" smtClean="0">
                <a:hlinkClick r:id="rId5" tooltip="Send to Linkedin"/>
              </a:rPr>
              <a:t>Share</a:t>
            </a:r>
            <a:r>
              <a:rPr lang="en-US" sz="1000" dirty="0" smtClean="0">
                <a:hlinkClick r:id="rId5" tooltip="Send to Linkedin"/>
              </a:rPr>
              <a:t> on </a:t>
            </a:r>
            <a:r>
              <a:rPr lang="en-US" sz="1000" dirty="0" err="1" smtClean="0">
                <a:hlinkClick r:id="rId5" tooltip="Send to Linkedin"/>
              </a:rPr>
              <a:t>linkedin</a:t>
            </a:r>
            <a:r>
              <a:rPr lang="en-US" sz="1000" dirty="0" err="1" smtClean="0">
                <a:hlinkClick r:id="rId6" tooltip="Send to Read It Later"/>
              </a:rPr>
              <a:t>Share</a:t>
            </a:r>
            <a:r>
              <a:rPr lang="en-US" sz="1000" dirty="0" smtClean="0">
                <a:hlinkClick r:id="rId6" tooltip="Send to Read It Later"/>
              </a:rPr>
              <a:t> on </a:t>
            </a:r>
            <a:r>
              <a:rPr lang="en-US" sz="1000" dirty="0" err="1" smtClean="0">
                <a:hlinkClick r:id="rId6" tooltip="Send to Read It Later"/>
              </a:rPr>
              <a:t>readitlater</a:t>
            </a:r>
            <a:r>
              <a:rPr lang="en-US" sz="1000" dirty="0" err="1" smtClean="0">
                <a:hlinkClick r:id="rId7" tooltip="Send to Instapaper"/>
              </a:rPr>
              <a:t>Share</a:t>
            </a:r>
            <a:r>
              <a:rPr lang="en-US" sz="1000" dirty="0" smtClean="0">
                <a:hlinkClick r:id="rId7" tooltip="Send to Instapaper"/>
              </a:rPr>
              <a:t> on </a:t>
            </a:r>
            <a:r>
              <a:rPr lang="en-US" sz="1000" dirty="0" err="1" smtClean="0">
                <a:hlinkClick r:id="rId7" tooltip="Send to Instapaper"/>
              </a:rPr>
              <a:t>instapaper</a:t>
            </a:r>
            <a:r>
              <a:rPr lang="en-US" sz="1000" dirty="0" err="1" smtClean="0">
                <a:hlinkClick r:id="rId8" tooltip="Send to StumbleUpon"/>
              </a:rPr>
              <a:t>Share</a:t>
            </a:r>
            <a:r>
              <a:rPr lang="en-US" sz="1000" dirty="0" smtClean="0">
                <a:hlinkClick r:id="rId8" tooltip="Send to StumbleUpon"/>
              </a:rPr>
              <a:t> on </a:t>
            </a:r>
            <a:r>
              <a:rPr lang="en-US" sz="1000" dirty="0" err="1" smtClean="0">
                <a:hlinkClick r:id="rId8" tooltip="Send to StumbleUpon"/>
              </a:rPr>
              <a:t>stumbleupon</a:t>
            </a:r>
            <a:r>
              <a:rPr lang="en-US" sz="1000" dirty="0" err="1" smtClean="0">
                <a:hlinkClick r:id="rId9" tooltip="Send to Delicious"/>
              </a:rPr>
              <a:t>Share</a:t>
            </a:r>
            <a:r>
              <a:rPr lang="en-US" sz="1000" dirty="0" smtClean="0">
                <a:hlinkClick r:id="rId9" tooltip="Send to Delicious"/>
              </a:rPr>
              <a:t> on </a:t>
            </a:r>
            <a:r>
              <a:rPr lang="en-US" sz="1000" dirty="0" err="1" smtClean="0">
                <a:hlinkClick r:id="rId9" tooltip="Send to Delicious"/>
              </a:rPr>
              <a:t>delicious</a:t>
            </a:r>
            <a:r>
              <a:rPr lang="en-US" sz="1000" dirty="0" err="1" smtClean="0">
                <a:hlinkClick r:id="rId10" tooltip="Digg This"/>
              </a:rPr>
              <a:t>Share</a:t>
            </a:r>
            <a:r>
              <a:rPr lang="en-US" sz="1000" dirty="0" smtClean="0">
                <a:hlinkClick r:id="rId10" tooltip="Digg This"/>
              </a:rPr>
              <a:t> on </a:t>
            </a:r>
            <a:r>
              <a:rPr lang="en-US" sz="1000" dirty="0" err="1" smtClean="0">
                <a:hlinkClick r:id="rId10" tooltip="Digg This"/>
              </a:rPr>
              <a:t>digg</a:t>
            </a:r>
            <a:r>
              <a:rPr lang="en-US" sz="1000" dirty="0" err="1" smtClean="0">
                <a:hlinkClick r:id="rId11" tooltip="Send to Evernote"/>
              </a:rPr>
              <a:t>Share</a:t>
            </a:r>
            <a:r>
              <a:rPr lang="en-US" sz="1000" dirty="0" smtClean="0">
                <a:hlinkClick r:id="rId11" tooltip="Send to Evernote"/>
              </a:rPr>
              <a:t> on </a:t>
            </a:r>
            <a:r>
              <a:rPr lang="en-US" sz="1000" dirty="0" err="1" smtClean="0">
                <a:hlinkClick r:id="rId11" tooltip="Send to Evernote"/>
              </a:rPr>
              <a:t>evernote</a:t>
            </a:r>
            <a:r>
              <a:rPr lang="en-US" sz="1000" dirty="0" err="1" smtClean="0">
                <a:hlinkClick r:id="rId12" tooltip="Send to Kindleit"/>
              </a:rPr>
              <a:t>Share</a:t>
            </a:r>
            <a:r>
              <a:rPr lang="en-US" sz="1000" dirty="0" smtClean="0">
                <a:hlinkClick r:id="rId12" tooltip="Send to Kindleit"/>
              </a:rPr>
              <a:t> on </a:t>
            </a:r>
            <a:r>
              <a:rPr lang="en-US" sz="1000" dirty="0" err="1" smtClean="0">
                <a:hlinkClick r:id="rId12" tooltip="Send to Kindleit"/>
              </a:rPr>
              <a:t>kindleit</a:t>
            </a:r>
            <a:r>
              <a:rPr lang="en-US" sz="1000" dirty="0" err="1" smtClean="0">
                <a:hlinkClick r:id="rId3"/>
              </a:rPr>
              <a:t>More</a:t>
            </a:r>
            <a:r>
              <a:rPr lang="en-US" sz="1000" dirty="0" smtClean="0">
                <a:hlinkClick r:id="rId3"/>
              </a:rPr>
              <a:t> Sharing Services</a:t>
            </a:r>
            <a:endParaRPr lang="en-US" sz="1000" dirty="0" smtClean="0"/>
          </a:p>
          <a:p>
            <a:pPr>
              <a:defRPr/>
            </a:pPr>
            <a:endParaRPr lang="en-US" sz="1000" dirty="0" smtClean="0"/>
          </a:p>
          <a:p>
            <a:pPr>
              <a:defRPr/>
            </a:pPr>
            <a:r>
              <a:rPr lang="en-US" sz="1000" dirty="0" smtClean="0"/>
              <a:t>Beginning back in January, I’ve been writing a series of posts about the engineering notebook. I started off pointed out how the engineering notebook has been forgotten in the advancement of technologies in so many other areas in a post titled </a:t>
            </a:r>
            <a:r>
              <a:rPr lang="en-US" sz="1000" dirty="0" smtClean="0">
                <a:ea typeface="ＭＳ Ｐゴシック" pitchFamily="-112" charset="-128"/>
                <a:hlinkClick r:id="rId13"/>
              </a:rPr>
              <a:t>The Forlorn Engineering Notebook</a:t>
            </a:r>
            <a:r>
              <a:rPr lang="en-US" sz="1000" dirty="0" smtClean="0">
                <a:ea typeface="ＭＳ Ｐゴシック" pitchFamily="-112" charset="-128"/>
              </a:rPr>
              <a:t>. I then touched on note taking in engineering notebooks and how some more modern technologies could fill the gap in a post titled </a:t>
            </a:r>
            <a:r>
              <a:rPr lang="en-US" sz="1000" dirty="0" smtClean="0">
                <a:ea typeface="ＭＳ Ｐゴシック" pitchFamily="-112" charset="-128"/>
                <a:hlinkClick r:id="rId14"/>
              </a:rPr>
              <a:t>Digital Notebooks for Engineering?</a:t>
            </a:r>
            <a:r>
              <a:rPr lang="en-US" sz="1000" dirty="0" smtClean="0">
                <a:ea typeface="ＭＳ Ｐゴシック" pitchFamily="-112" charset="-128"/>
              </a:rPr>
              <a:t> And last but not least, I hit on engineering sketching in a post titled </a:t>
            </a:r>
            <a:r>
              <a:rPr lang="en-US" sz="1000" dirty="0" smtClean="0">
                <a:ea typeface="ＭＳ Ｐゴシック" pitchFamily="-112" charset="-128"/>
                <a:hlinkClick r:id="rId15"/>
              </a:rPr>
              <a:t>Digital Sketching and the Engineering Notebook</a:t>
            </a:r>
            <a:r>
              <a:rPr lang="en-US" sz="1000" dirty="0" smtClean="0">
                <a:ea typeface="ＭＳ Ｐゴシック" pitchFamily="-112" charset="-128"/>
              </a:rPr>
              <a:t>. And while I think we’ve covered a fair number of the scenarios related to engineering notebooks, I’d be remiss if I didn’t touch on one more: calculations. That’s what we’ll cover here.</a:t>
            </a:r>
            <a:endParaRPr lang="en-US" sz="1000" dirty="0" smtClean="0"/>
          </a:p>
          <a:p>
            <a:pPr>
              <a:defRPr/>
            </a:pPr>
            <a:endParaRPr lang="en-US" sz="1000" b="1" dirty="0" smtClean="0"/>
          </a:p>
          <a:p>
            <a:pPr>
              <a:defRPr/>
            </a:pPr>
            <a:r>
              <a:rPr lang="en-US" sz="1000" b="1" dirty="0" smtClean="0"/>
              <a:t>The Engineer’s Need</a:t>
            </a:r>
          </a:p>
          <a:p>
            <a:pPr>
              <a:defRPr/>
            </a:pPr>
            <a:r>
              <a:rPr lang="en-US" sz="1000" dirty="0" smtClean="0"/>
              <a:t>A major aspect of the design decisions that engineers make is based on driving a product towards a desired function. It could be related to structural characteristics, materials composition, heat management, geometry traits or one of any other myriad of other characteristics. In some cases, some geometric representation of the product is required for the calculations. For example, mechanical engineers often use free body diagrams (FBD) in statics or dynamics calculations.</a:t>
            </a:r>
          </a:p>
          <a:p>
            <a:pPr>
              <a:defRPr/>
            </a:pPr>
            <a:r>
              <a:rPr lang="en-US" sz="1000" dirty="0" smtClean="0"/>
              <a:t>Why are calculations important to engineering? It’s related to the role they are supposed to fill.</a:t>
            </a:r>
            <a:r>
              <a:rPr lang="en-US" sz="1000" u="sng" dirty="0" smtClean="0"/>
              <a:t> One of the core concepts that separates engineers from tinkerers is the ability to predict those traits </a:t>
            </a:r>
            <a:r>
              <a:rPr lang="en-US" sz="1000" i="1" u="sng" dirty="0" smtClean="0"/>
              <a:t>before</a:t>
            </a:r>
            <a:r>
              <a:rPr lang="en-US" sz="1000" u="sng" dirty="0" smtClean="0"/>
              <a:t> a prototype is built and tested</a:t>
            </a:r>
            <a:r>
              <a:rPr lang="en-US" sz="1000" dirty="0" smtClean="0"/>
              <a:t>. Furthermore, engineers can make adjustments to drive those traits towards the goals for the product. But beyond the responsibilities of engineers, there are impacts for the organization as well. Building and testing prototypes can be costly and time-consuming. Predictive calculations contribute towards the vision of a virtual prototype where you can predict and drive characteristics towards goals in a digital medium as opposed to the physical world.</a:t>
            </a:r>
          </a:p>
          <a:p>
            <a:pPr>
              <a:defRPr/>
            </a:pPr>
            <a:endParaRPr lang="en-US" sz="1000" b="1" dirty="0" smtClean="0"/>
          </a:p>
          <a:p>
            <a:pPr>
              <a:defRPr/>
            </a:pPr>
            <a:r>
              <a:rPr lang="en-US" sz="1000" b="1" dirty="0" smtClean="0"/>
              <a:t>Relation to the Engineering Notebook</a:t>
            </a:r>
          </a:p>
          <a:p>
            <a:pPr>
              <a:defRPr/>
            </a:pPr>
            <a:r>
              <a:rPr lang="en-US" sz="1000" dirty="0" smtClean="0"/>
              <a:t>How exactly is all this related to the engineering notebook?</a:t>
            </a:r>
          </a:p>
          <a:p>
            <a:pPr>
              <a:defRPr/>
            </a:pPr>
            <a:r>
              <a:rPr lang="en-US" sz="1000" dirty="0" smtClean="0"/>
              <a:t>Well, traditionally, all of these calculations and related diagrams were captured in the engineering notebook. And as such, they existed in a centralized location, albeit a physical one that could get lost or destroyed. But the advantage to the engineer was that it existed at their finger tips in the context of all of their other engineering stuff that related to that product. So these calculations sat right next to their notes, their concepts and sketches, their pictures from the prototype shop or test lab. It was all in one place.</a:t>
            </a:r>
          </a:p>
          <a:p>
            <a:pPr>
              <a:defRPr/>
            </a:pPr>
            <a:endParaRPr lang="en-US" sz="1000" b="1" dirty="0" smtClean="0"/>
          </a:p>
          <a:p>
            <a:pPr>
              <a:defRPr/>
            </a:pPr>
            <a:r>
              <a:rPr lang="en-US" sz="1000" b="1" dirty="0" smtClean="0"/>
              <a:t>Some Modern Alternatives</a:t>
            </a:r>
          </a:p>
          <a:p>
            <a:pPr>
              <a:defRPr/>
            </a:pPr>
            <a:r>
              <a:rPr lang="en-US" sz="1000" dirty="0" smtClean="0"/>
              <a:t>What modern tools exist to help engineers perform these calculations? There’s actually a number of different types that are relevant to this topic.</a:t>
            </a:r>
          </a:p>
          <a:p>
            <a:pPr>
              <a:defRPr/>
            </a:pPr>
            <a:r>
              <a:rPr lang="en-US" sz="1000" dirty="0" smtClean="0"/>
              <a:t>To start, there are calculations software applications. These tools let users build equations and plot live results which update as the inputs or equations are modified. On one end of the spectrum, you have PTC’s </a:t>
            </a:r>
            <a:r>
              <a:rPr lang="en-US" sz="1000" dirty="0" smtClean="0">
                <a:hlinkClick r:id="rId16"/>
              </a:rPr>
              <a:t>MathCAD</a:t>
            </a:r>
            <a:r>
              <a:rPr lang="en-US" sz="1000" dirty="0" smtClean="0"/>
              <a:t>, that allows users to use more of a natural language inputs as opposed to coding the equation with abstract concepts and functions. This works well for engineers as they can afford to become dedicated experts in any one software application. On the other end of the spectrum, you have Wolfram’s </a:t>
            </a:r>
            <a:r>
              <a:rPr lang="en-US" sz="1000" dirty="0" err="1" smtClean="0">
                <a:hlinkClick r:id="rId17"/>
              </a:rPr>
              <a:t>Mathematica</a:t>
            </a:r>
            <a:r>
              <a:rPr lang="en-US" sz="1000" dirty="0" smtClean="0"/>
              <a:t> which offers incredibly deep capability in terms of the functions and integrations with other applications and systems. While such a tool offers quite a lot, it can place a high knowledge and skill overhead on the user in understanding how to use it. There are a number of similar apps available for tablet style tools.</a:t>
            </a:r>
          </a:p>
          <a:p>
            <a:pPr>
              <a:defRPr/>
            </a:pPr>
            <a:r>
              <a:rPr lang="en-US" sz="1000" dirty="0" smtClean="0"/>
              <a:t>Another kind of software application that’s relevant here is combined calculation and diagramming tools. Specifically, Autodesk’s </a:t>
            </a:r>
            <a:r>
              <a:rPr lang="en-US" sz="1000" dirty="0" err="1" smtClean="0">
                <a:hlinkClick r:id="rId18"/>
              </a:rPr>
              <a:t>ForceEffect</a:t>
            </a:r>
            <a:r>
              <a:rPr lang="en-US" sz="1000" dirty="0" smtClean="0"/>
              <a:t> app for the </a:t>
            </a:r>
            <a:r>
              <a:rPr lang="en-US" sz="1000" dirty="0" err="1" smtClean="0"/>
              <a:t>iPad</a:t>
            </a:r>
            <a:r>
              <a:rPr lang="en-US" sz="1000" dirty="0" smtClean="0"/>
              <a:t> let’s engineers use sketches, pictures and diagrams as the basis for calculations. In essence, it uses free body diagrams (FBD). While it only covers structural types of problems, it seems very accessible and easy to use.</a:t>
            </a:r>
          </a:p>
          <a:p>
            <a:pPr>
              <a:defRPr/>
            </a:pPr>
            <a:endParaRPr lang="en-US" sz="1000" b="1" dirty="0" smtClean="0"/>
          </a:p>
          <a:p>
            <a:pPr>
              <a:defRPr/>
            </a:pPr>
            <a:r>
              <a:rPr lang="en-US" sz="1000" b="1" dirty="0" smtClean="0"/>
              <a:t>The Downside</a:t>
            </a:r>
          </a:p>
          <a:p>
            <a:pPr>
              <a:defRPr/>
            </a:pPr>
            <a:r>
              <a:rPr lang="en-US" sz="1000" dirty="0" smtClean="0"/>
              <a:t>Now, these software applications certainly can be useful and provide value. But I see one negative with all of them: they aren’t related to a notebook type of tool. As a result, these calculations and diagrams don’t exist alongside all of the other pictures, sketches and notes that an engineer should maintain for a product development project. But in all honestly, this comes as no surprise. No existing software application really addresses the need for engineering notebooks today. </a:t>
            </a:r>
            <a:r>
              <a:rPr lang="en-US" sz="1000" dirty="0" err="1" smtClean="0"/>
              <a:t>Evernote</a:t>
            </a:r>
            <a:r>
              <a:rPr lang="en-US" sz="1000" dirty="0" smtClean="0"/>
              <a:t> may be the closest.</a:t>
            </a:r>
          </a:p>
          <a:p>
            <a:pPr>
              <a:defRPr/>
            </a:pPr>
            <a:endParaRPr lang="en-US" sz="1000" b="1" dirty="0" smtClean="0">
              <a:ea typeface="ＭＳ Ｐゴシック" pitchFamily="-112" charset="-128"/>
            </a:endParaRPr>
          </a:p>
          <a:p>
            <a:pPr>
              <a:defRPr/>
            </a:pPr>
            <a:r>
              <a:rPr lang="en-US" sz="1000" b="1" dirty="0" smtClean="0">
                <a:ea typeface="ＭＳ Ｐゴシック" pitchFamily="-112" charset="-128"/>
              </a:rPr>
              <a:t>Summary and Questions</a:t>
            </a:r>
          </a:p>
          <a:p>
            <a:pPr>
              <a:defRPr/>
            </a:pPr>
            <a:r>
              <a:rPr lang="en-US" sz="1000" dirty="0" smtClean="0"/>
              <a:t>Alright, let’s recap.</a:t>
            </a:r>
          </a:p>
          <a:p>
            <a:pPr>
              <a:defRPr/>
            </a:pPr>
            <a:r>
              <a:rPr lang="en-US" sz="1000" dirty="0" smtClean="0"/>
              <a:t>Engineers need to perform calculations, sometimes based on diagrams, to predict and then drive design characteristics towards desired goals or objectives.</a:t>
            </a:r>
          </a:p>
          <a:p>
            <a:pPr>
              <a:defRPr/>
            </a:pPr>
            <a:r>
              <a:rPr lang="en-US" sz="1000" dirty="0" smtClean="0"/>
              <a:t>These calculations traditionally existed in engineering notebooks alongside sketches, pictures and notes.</a:t>
            </a:r>
          </a:p>
          <a:p>
            <a:pPr>
              <a:defRPr/>
            </a:pPr>
            <a:r>
              <a:rPr lang="en-US" sz="1000" dirty="0" smtClean="0"/>
              <a:t>Calculation software applications, such as PTC’s MathCAD and Wolfram’s </a:t>
            </a:r>
            <a:r>
              <a:rPr lang="en-US" sz="1000" dirty="0" err="1" smtClean="0"/>
              <a:t>Mathematica</a:t>
            </a:r>
            <a:r>
              <a:rPr lang="en-US" sz="1000" dirty="0" smtClean="0"/>
              <a:t>, offer capabilities engineers can use to build calculations. These tools vary in terms of ease of use.</a:t>
            </a:r>
          </a:p>
          <a:p>
            <a:pPr>
              <a:defRPr/>
            </a:pPr>
            <a:r>
              <a:rPr lang="en-US" sz="1000" dirty="0" smtClean="0"/>
              <a:t>Autodesk offers a Free Body Diagramming app for the </a:t>
            </a:r>
            <a:r>
              <a:rPr lang="en-US" sz="1000" dirty="0" err="1" smtClean="0"/>
              <a:t>iPad</a:t>
            </a:r>
            <a:r>
              <a:rPr lang="en-US" sz="1000" dirty="0" smtClean="0"/>
              <a:t> called </a:t>
            </a:r>
            <a:r>
              <a:rPr lang="en-US" sz="1000" dirty="0" err="1" smtClean="0"/>
              <a:t>ForceEffect</a:t>
            </a:r>
            <a:r>
              <a:rPr lang="en-US" sz="1000" dirty="0" smtClean="0"/>
              <a:t>. It’s capabilities are focused on structural statics and dynamics.</a:t>
            </a:r>
          </a:p>
          <a:p>
            <a:pPr>
              <a:defRPr/>
            </a:pPr>
            <a:r>
              <a:rPr lang="en-US" sz="1000" dirty="0" smtClean="0"/>
              <a:t>The downside for each of these modern tools is that they do not link or integrate with anything that could be used as a broader engineer notebook software application. But that isn’t surprising, considering there is no software tool that comes close to offering engineering notebook functionality.</a:t>
            </a:r>
          </a:p>
          <a:p>
            <a:pPr>
              <a:defRPr/>
            </a:pPr>
            <a:r>
              <a:rPr lang="en-US" sz="1000" dirty="0" smtClean="0"/>
              <a:t>OK. Ready for some questions? What do you use to perform engineering calculations? Do your organization try to manage them in some way or do they rely on personal organizational skills? I’m interested in getting your thoughts.</a:t>
            </a:r>
          </a:p>
          <a:p>
            <a:pPr>
              <a:defRPr/>
            </a:pPr>
            <a:r>
              <a:rPr lang="en-US" sz="1000" dirty="0" smtClean="0"/>
              <a:t>Take care. Talk soon. And thanks for reading.</a:t>
            </a:r>
          </a:p>
          <a:p>
            <a:pPr>
              <a:defRPr/>
            </a:pPr>
            <a:endParaRPr lang="en-US" sz="1000" dirty="0" smtClean="0"/>
          </a:p>
          <a:p>
            <a:pPr>
              <a:defRPr/>
            </a:pPr>
            <a:endParaRPr lang="en-US" sz="1000" dirty="0" smtClean="0"/>
          </a:p>
          <a:p>
            <a:pPr>
              <a:defRPr/>
            </a:pPr>
            <a:r>
              <a:rPr lang="en-US" sz="1000" dirty="0" smtClean="0"/>
              <a:t>http://www.engineering-matters.com/2012/04/calcs-and-eng-notebook/</a:t>
            </a:r>
            <a:endParaRPr lang="en-US" sz="1000" dirty="0"/>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FF1B8EF2-34DC-47F6-A342-EAEF61C0B64B}" type="slidenum">
              <a:rPr lang="en-US" sz="1200" smtClean="0">
                <a:latin typeface="Times New Roman" pitchFamily="18" charset="0"/>
              </a:rPr>
              <a:pPr/>
              <a:t>14</a:t>
            </a:fld>
            <a:endParaRPr lang="en-US" sz="1200"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defRPr/>
            </a:pPr>
            <a:endParaRPr lang="en-US" sz="1000" dirty="0" smtClean="0"/>
          </a:p>
          <a:p>
            <a:pPr>
              <a:defRPr/>
            </a:pPr>
            <a:r>
              <a:rPr lang="en-US" sz="1000" dirty="0" smtClean="0"/>
              <a:t>Why do the previous examples represent outstanding entries in an engineer’s notebook?</a:t>
            </a:r>
          </a:p>
          <a:p>
            <a:pPr>
              <a:defRPr/>
            </a:pPr>
            <a:r>
              <a:rPr lang="en-US" sz="1000" dirty="0" smtClean="0">
                <a:ea typeface="ＭＳ Ｐゴシック" pitchFamily="-112" charset="-128"/>
              </a:rPr>
              <a:t>·         </a:t>
            </a:r>
            <a:r>
              <a:rPr lang="en-US" sz="1000" dirty="0" smtClean="0"/>
              <a:t>The pages have been sequentially numbered.</a:t>
            </a:r>
          </a:p>
          <a:p>
            <a:pPr>
              <a:defRPr/>
            </a:pPr>
            <a:r>
              <a:rPr lang="en-US" sz="1000" dirty="0" smtClean="0">
                <a:ea typeface="ＭＳ Ｐゴシック" pitchFamily="-112" charset="-128"/>
              </a:rPr>
              <a:t>·         </a:t>
            </a:r>
            <a:r>
              <a:rPr lang="en-US" sz="1000" dirty="0" smtClean="0"/>
              <a:t>The pages are part of a bound notebook.</a:t>
            </a:r>
          </a:p>
          <a:p>
            <a:pPr>
              <a:defRPr/>
            </a:pPr>
            <a:r>
              <a:rPr lang="en-US" sz="1000" dirty="0" smtClean="0">
                <a:ea typeface="ＭＳ Ｐゴシック" pitchFamily="-112" charset="-128"/>
              </a:rPr>
              <a:t>·         </a:t>
            </a:r>
            <a:r>
              <a:rPr lang="en-US" sz="1000" dirty="0" smtClean="0"/>
              <a:t>There is a dedicated location on each page for the designer’s and witness’s dated signatures.</a:t>
            </a:r>
          </a:p>
          <a:p>
            <a:pPr>
              <a:defRPr/>
            </a:pPr>
            <a:r>
              <a:rPr lang="en-US" sz="1000" dirty="0" smtClean="0">
                <a:ea typeface="ＭＳ Ｐゴシック" pitchFamily="-112" charset="-128"/>
              </a:rPr>
              <a:t>·         </a:t>
            </a:r>
            <a:r>
              <a:rPr lang="en-US" sz="1000" dirty="0" smtClean="0"/>
              <a:t>All figures and calculations have been clearly labeled.</a:t>
            </a:r>
          </a:p>
          <a:p>
            <a:pPr>
              <a:defRPr/>
            </a:pPr>
            <a:r>
              <a:rPr lang="en-US" sz="1000" dirty="0" smtClean="0">
                <a:ea typeface="ＭＳ Ｐゴシック" pitchFamily="-112" charset="-128"/>
              </a:rPr>
              <a:t>·         </a:t>
            </a:r>
            <a:r>
              <a:rPr lang="en-US" sz="1000" dirty="0" smtClean="0"/>
              <a:t>Inserted items have been properly attached to their respective pages.</a:t>
            </a:r>
          </a:p>
          <a:p>
            <a:pPr>
              <a:defRPr/>
            </a:pPr>
            <a:r>
              <a:rPr lang="en-US" sz="1000" dirty="0" smtClean="0">
                <a:ea typeface="ＭＳ Ｐゴシック" pitchFamily="-112" charset="-128"/>
              </a:rPr>
              <a:t>·         </a:t>
            </a:r>
            <a:r>
              <a:rPr lang="en-US" sz="1000" dirty="0" smtClean="0"/>
              <a:t>The date for each entry is clearly identified.</a:t>
            </a:r>
          </a:p>
          <a:p>
            <a:pPr>
              <a:defRPr/>
            </a:pPr>
            <a:r>
              <a:rPr lang="en-US" sz="1000" dirty="0" smtClean="0">
                <a:ea typeface="ＭＳ Ｐゴシック" pitchFamily="-112" charset="-128"/>
              </a:rPr>
              <a:t>·         </a:t>
            </a:r>
            <a:r>
              <a:rPr lang="en-US" sz="1000" dirty="0" smtClean="0"/>
              <a:t>The student included annotated sketches that help the reader understand the ideas.</a:t>
            </a:r>
          </a:p>
          <a:p>
            <a:pPr>
              <a:defRPr/>
            </a:pPr>
            <a:r>
              <a:rPr lang="en-US" sz="1000" dirty="0" smtClean="0">
                <a:ea typeface="ＭＳ Ｐゴシック" pitchFamily="-112" charset="-128"/>
              </a:rPr>
              <a:t>·         </a:t>
            </a:r>
            <a:r>
              <a:rPr lang="en-US" sz="1000" dirty="0" smtClean="0"/>
              <a:t>Detailed explanations of how the designs are supposed to work were given.</a:t>
            </a:r>
          </a:p>
          <a:p>
            <a:pPr>
              <a:defRPr/>
            </a:pPr>
            <a:r>
              <a:rPr lang="en-US" sz="1000" dirty="0" smtClean="0">
                <a:ea typeface="ＭＳ Ｐゴシック" pitchFamily="-112" charset="-128"/>
              </a:rPr>
              <a:t>·         </a:t>
            </a:r>
            <a:r>
              <a:rPr lang="en-US" sz="1000" dirty="0" smtClean="0"/>
              <a:t>The student gave evidence of research.</a:t>
            </a:r>
          </a:p>
          <a:p>
            <a:pPr>
              <a:defRPr/>
            </a:pPr>
            <a:r>
              <a:rPr lang="en-US" sz="1000" dirty="0" smtClean="0">
                <a:ea typeface="ＭＳ Ｐゴシック" pitchFamily="-112" charset="-128"/>
              </a:rPr>
              <a:t>·         </a:t>
            </a:r>
            <a:r>
              <a:rPr lang="en-US" sz="1000" dirty="0" smtClean="0"/>
              <a:t>Problems that were encountered through experimentation were chronicled, and ideas to fix them were clearly evident.</a:t>
            </a:r>
          </a:p>
          <a:p>
            <a:pPr>
              <a:defRPr/>
            </a:pPr>
            <a:r>
              <a:rPr lang="en-US" sz="1000" dirty="0" smtClean="0">
                <a:ea typeface="ＭＳ Ｐゴシック" pitchFamily="-112" charset="-128"/>
              </a:rPr>
              <a:t>·         </a:t>
            </a:r>
            <a:r>
              <a:rPr lang="en-US" sz="1000" dirty="0" smtClean="0"/>
              <a:t>A technical drawing for a prototype was given, which specified the material from which the part was to be made.</a:t>
            </a:r>
          </a:p>
          <a:p>
            <a:pPr>
              <a:defRPr/>
            </a:pPr>
            <a:r>
              <a:rPr lang="en-US" sz="1000" dirty="0" smtClean="0">
                <a:ea typeface="ＭＳ Ｐゴシック" pitchFamily="-112" charset="-128"/>
              </a:rPr>
              <a:t>·         </a:t>
            </a:r>
            <a:r>
              <a:rPr lang="en-US" sz="1000" dirty="0" smtClean="0"/>
              <a:t>A digital photograph of the prototype was included that suggests how the object is to be assembled.</a:t>
            </a:r>
          </a:p>
          <a:p>
            <a:pPr>
              <a:defRPr/>
            </a:pPr>
            <a:r>
              <a:rPr lang="en-US" sz="1000" dirty="0" smtClean="0">
                <a:ea typeface="ＭＳ Ｐゴシック" pitchFamily="-112" charset="-128"/>
              </a:rPr>
              <a:t>·         </a:t>
            </a:r>
            <a:r>
              <a:rPr lang="en-US" sz="1000" dirty="0" smtClean="0"/>
              <a:t>The information given in the entries is proportional to the amount of time given per class period. </a:t>
            </a:r>
          </a:p>
          <a:p>
            <a:pPr>
              <a:defRPr/>
            </a:pPr>
            <a:r>
              <a:rPr lang="en-US" sz="1000" dirty="0" smtClean="0">
                <a:ea typeface="ＭＳ Ｐゴシック" pitchFamily="-112" charset="-128"/>
              </a:rPr>
              <a:t>·         </a:t>
            </a:r>
            <a:r>
              <a:rPr lang="en-US" sz="1000" dirty="0" smtClean="0"/>
              <a:t>Any mistakes that were made had a single line drawn through them. Mistakes were initialed.</a:t>
            </a:r>
          </a:p>
          <a:p>
            <a:pPr>
              <a:defRPr/>
            </a:pPr>
            <a:endParaRPr lang="en-US" sz="1000" dirty="0" smtClean="0"/>
          </a:p>
          <a:p>
            <a:pPr>
              <a:defRPr/>
            </a:pPr>
            <a:endParaRPr lang="en-US" sz="1000" dirty="0" smtClean="0"/>
          </a:p>
          <a:p>
            <a:pPr>
              <a:defRPr/>
            </a:pPr>
            <a:r>
              <a:rPr lang="en-US" sz="1000" dirty="0" smtClean="0"/>
              <a:t>http://www.google.com/imgres?start=154&amp;um=1&amp;hl=en&amp;client=firefox-a&amp;sa=N&amp;rls=org.mozilla:en-US:official&amp;biw=1084&amp;bih=765&amp;addh=104&amp;tbm=isch&amp;tbnid=tkAnV2oSXbensM:&amp;imgrefurl=http://www.wdmcs.org/sdrive/Valley/Speichinger/Principles%2520of%2520Engineering/POE_2011_2012SV/Student_Support_Documents/SampleEngineersNotebookEntries.htm&amp;docid=6Zzv9wkIlfablM&amp;imgurl=http://www.wdmcs.org/sdrive/Valley/Speichinger/Principles%252520of%252520Engineering/POE_2011_2012SV/Student_Support_Documents/SampleEngineersNotebookEntries_files/image003.jpg&amp;w=471&amp;h=645&amp;ei=0RP3T4viE6rc0QGy3bTsBg&amp;zoom=1&amp;iact=rc&amp;dur=346&amp;sig=104949845407075828905&amp;page=7&amp;tbnh=127&amp;tbnw=93&amp;ndsp=28&amp;ved=1t:429,r:5,s:154,i:286&amp;tx=35&amp;ty=76</a:t>
            </a:r>
            <a:endParaRPr lang="en-US" sz="1000" dirty="0"/>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D19A432D-77B0-428A-A7E5-5ACC9E7383B4}" type="slidenum">
              <a:rPr lang="en-US" sz="1200" smtClean="0">
                <a:latin typeface="Times New Roman" pitchFamily="18" charset="0"/>
              </a:rPr>
              <a:pPr/>
              <a:t>17</a:t>
            </a:fld>
            <a:endParaRPr lang="en-US" sz="1200"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648ED54-2930-4558-839D-1D427D667524}" type="slidenum">
              <a:rPr lang="en-US" sz="1200" smtClean="0">
                <a:latin typeface="Times New Roman" pitchFamily="18" charset="0"/>
              </a:rPr>
              <a:pPr/>
              <a:t>18</a:t>
            </a:fld>
            <a:endParaRPr lang="en-US" sz="1200" smtClean="0">
              <a:latin typeface="Times New Roman" pitchFamily="18"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smtClean="0">
                <a:latin typeface="Times New Roman" pitchFamily="18" charset="0"/>
              </a:rPr>
              <a:t>Historians emphasized paying attention to the author/source during reading. Before reading, they would consider who the authors were and what their biases might be. Their reading purpose seemed to be to figure out which story that particular author wanted to tell; they were keenly aware that they were reading an interpretation and not “Truth.” One historian said when reading a text about Lincoln: “I saw, oh . . . I don’t know him very well, but he [the author] is part of a right-wing group of southern conservatives who is a secessionist. I’m not sure that the best model for thinking about Lincoln as a president is one that comes from a racist. So I have my critical eyes up a little bit, so it’s a bit of a stretch to be friendly to, so I wanted to make sure to read it fairly.”  In this nuanced example, the historian reveals that he does not read the text as truth, but rather as an interpretation that has to be judged based upon its credibility. He attempts to evaluate its credibility through an examination of the author’s biases. However, he also knows that he, as a reader, has his own biases, and that his disregard for right-wing secessionist groups might color his reading and he could miss important insights. He reads with a view that both author and reader are fallible and positioned.  The varied emphases shown in these examples are related to the intellectual values of a discipline and the methods by which scholarship is created. History relies on document analysis (</a:t>
            </a:r>
            <a:r>
              <a:rPr lang="en-US" sz="1000" i="1" smtClean="0">
                <a:latin typeface="Times New Roman" pitchFamily="18" charset="0"/>
              </a:rPr>
              <a:t>document</a:t>
            </a:r>
            <a:r>
              <a:rPr lang="en-US" sz="1000" smtClean="0">
                <a:latin typeface="Times New Roman" pitchFamily="18" charset="0"/>
              </a:rPr>
              <a:t> being widely defined to include films, interview protocol, etc.). These are collected after an event occurs, and their selection/analysis take place somewhat simultaneously. Thus, it is possible for a historian to choose and analyze evidence, unwittingly perhaps, that corroborates a previously held perspective. The historians we studied read with that caution in mind. Unfortunately, the nature of historiography (how history is written/presented) is not often the subject of discussion in adolescent history classes. Students believe they are reading to learn “the facts,” and fail to consider potential bias.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16E8335E-3256-4B43-9B8C-42AD207A02B4}" type="slidenum">
              <a:rPr lang="en-US" sz="1200" smtClean="0">
                <a:latin typeface="Times New Roman" pitchFamily="18" charset="0"/>
              </a:rPr>
              <a:pPr/>
              <a:t>19</a:t>
            </a:fld>
            <a:endParaRPr lang="en-US" sz="1200" smtClean="0">
              <a:latin typeface="Times New Roman"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smtClean="0">
                <a:latin typeface="Times New Roman" pitchFamily="18" charset="0"/>
              </a:rPr>
              <a:t>In the history meetings, the team liked a number of strategies and made suggestions for improvement. One such strategy was the history events chart. Coherence and understanding how the stories of history connect to each other is crucial to understanding narrative history. As students read about a particular event, they write down answers to the questions of who, what, where, when, how, and why</a:t>
            </a:r>
            <a:r>
              <a:rPr lang="en-US" sz="1000" i="1" smtClean="0">
                <a:latin typeface="Times New Roman" pitchFamily="18" charset="0"/>
              </a:rPr>
              <a:t> </a:t>
            </a:r>
            <a:r>
              <a:rPr lang="en-US" sz="1000" smtClean="0">
                <a:latin typeface="Times New Roman" pitchFamily="18" charset="0"/>
              </a:rPr>
              <a:t>in order to summarize the key narrative events. They do the same with each event they read about. However, the compelling task — the one that addresses a specific disciplinary problem in reading history — is to determine what the relationship is between the first and second event, between the second and third event, and so on. Students are asked to think about the most likely connections and to write these on the chart. The historians were approving of this task because it mirrored the kind of thinking that historians do. That is, historians infer cause-and-effect relationships when they study events and what precedes and follows them. These relationships are not necessarily visible in the events themselves, nor are they always made explicit in high school history texts, so they must be surmised. And, if they </a:t>
            </a:r>
            <a:r>
              <a:rPr lang="en-US" sz="1000" i="1" smtClean="0">
                <a:latin typeface="Times New Roman" pitchFamily="18" charset="0"/>
              </a:rPr>
              <a:t>are</a:t>
            </a:r>
            <a:r>
              <a:rPr lang="en-US" sz="1000" smtClean="0">
                <a:latin typeface="Times New Roman" pitchFamily="18" charset="0"/>
              </a:rPr>
              <a:t> made explicit in the text, students generally regard the connection as “truth” rather than as the construction of the writer. The task, then, not only mirrored historians’ thinking, but also offered the opportunity for students to construct the cause-and-effect relationships themselves. </a:t>
            </a:r>
          </a:p>
          <a:p>
            <a:pPr eaLnBrk="1" hangingPunct="1"/>
            <a:r>
              <a:rPr lang="en-US" sz="1000" smtClean="0">
                <a:latin typeface="Times New Roman" pitchFamily="18" charset="0"/>
              </a:rPr>
              <a:t>The high school teachers have tried out several promising strategies in the classroom, including the ones described above. One of the history teachers engaged in a quasi-experimental study of another history strategy — one he called “The Multiple Gist” strategy. In this strategy, students read one text and summarize it, read another text and incorporate that text into the summary, then read another text and incorporate that text into the summary, and so on. The summary has to stay the same length, essentially, and this forces a student to use words such as </a:t>
            </a:r>
            <a:r>
              <a:rPr lang="en-US" sz="1000" i="1" smtClean="0">
                <a:latin typeface="Times New Roman" pitchFamily="18" charset="0"/>
              </a:rPr>
              <a:t>similarly</a:t>
            </a:r>
            <a:r>
              <a:rPr lang="en-US" sz="1000" smtClean="0">
                <a:latin typeface="Times New Roman" pitchFamily="18" charset="0"/>
              </a:rPr>
              <a:t> or </a:t>
            </a:r>
            <a:r>
              <a:rPr lang="en-US" sz="1000" i="1" smtClean="0">
                <a:latin typeface="Times New Roman" pitchFamily="18" charset="0"/>
              </a:rPr>
              <a:t>in contrast</a:t>
            </a:r>
            <a:r>
              <a:rPr lang="en-US" sz="1000" smtClean="0">
                <a:latin typeface="Times New Roman" pitchFamily="18" charset="0"/>
              </a:rPr>
              <a:t> when incorporating texts that compare or contrast with each other. His preliminary results reveal that students who learned the multiple-gist strategy wrote longer, more coherent answers to essay questions.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189F8545-6939-4076-B002-8A55062E2B4E}" type="slidenum">
              <a:rPr lang="en-US" sz="1200" smtClean="0">
                <a:latin typeface="Times New Roman" pitchFamily="18" charset="0"/>
              </a:rPr>
              <a:pPr/>
              <a:t>20</a:t>
            </a:fld>
            <a:endParaRPr lang="en-US" sz="1200" smtClean="0">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000"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91859D5-7BAD-47F6-B534-036FD2862CCE}" type="slidenum">
              <a:rPr lang="en-US" sz="1200" smtClean="0">
                <a:latin typeface="Times New Roman" pitchFamily="18" charset="0"/>
              </a:rPr>
              <a:pPr/>
              <a:t>21</a:t>
            </a:fld>
            <a:endParaRPr lang="en-US" sz="1200" smtClean="0">
              <a:latin typeface="Times New Roman"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640B8AC4-7765-466B-8BE4-B24EB683FEBC}" type="slidenum">
              <a:rPr lang="en-US" sz="1200" smtClean="0">
                <a:latin typeface="Times New Roman" pitchFamily="18" charset="0"/>
              </a:rPr>
              <a:pPr/>
              <a:t>23</a:t>
            </a:fld>
            <a:endParaRPr lang="en-US" sz="1200" smtClean="0">
              <a:latin typeface="Times New Roman" pitchFamily="18" charset="0"/>
            </a:endParaRPr>
          </a:p>
        </p:txBody>
      </p:sp>
      <p:sp>
        <p:nvSpPr>
          <p:cNvPr id="64515" name="Rectangle 2"/>
          <p:cNvSpPr>
            <a:spLocks noGrp="1" noRot="1" noChangeAspect="1" noChangeArrowheads="1" noTextEdit="1"/>
          </p:cNvSpPr>
          <p:nvPr>
            <p:ph type="sldImg"/>
          </p:nvPr>
        </p:nvSpPr>
        <p:spPr>
          <a:xfrm>
            <a:off x="1154113" y="682625"/>
            <a:ext cx="4546600" cy="3409950"/>
          </a:xfrm>
          <a:ln/>
        </p:spPr>
      </p:sp>
      <p:sp>
        <p:nvSpPr>
          <p:cNvPr id="64516" name="Rectangle 3"/>
          <p:cNvSpPr>
            <a:spLocks noGrp="1" noChangeArrowheads="1"/>
          </p:cNvSpPr>
          <p:nvPr>
            <p:ph type="body" idx="1"/>
          </p:nvPr>
        </p:nvSpPr>
        <p:spPr>
          <a:xfrm>
            <a:off x="608013" y="4343400"/>
            <a:ext cx="5641975"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07" tIns="44953" rIns="89907" bIns="44953"/>
          <a:lstStyle/>
          <a:p>
            <a:r>
              <a:rPr lang="en-US" sz="1400" smtClean="0">
                <a:latin typeface="Times New Roman" pitchFamily="18" charset="0"/>
              </a:rPr>
              <a:t>Brief review of the LDC goals and framework from our last session. </a:t>
            </a:r>
            <a:endParaRPr lang="en-US" smtClean="0">
              <a:latin typeface="Times New Roman" pitchFamily="18" charset="0"/>
            </a:endParaRPr>
          </a:p>
          <a:p>
            <a:endParaRPr lang="en-US" sz="1400" smtClean="0">
              <a:latin typeface="Times New Roman" pitchFamily="18" charset="0"/>
            </a:endParaRPr>
          </a:p>
          <a:p>
            <a:r>
              <a:rPr lang="en-US" sz="1400" i="1" smtClean="0">
                <a:latin typeface="Times New Roman" pitchFamily="18" charset="0"/>
              </a:rPr>
              <a:t>I don’t know what goes here. Frank, you need to fill in a little review info for us. NB</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22750C5B-06EA-4AA1-8AC9-DD2AC6EA2735}" type="slidenum">
              <a:rPr lang="en-US" sz="1200" smtClean="0">
                <a:latin typeface="Times New Roman" pitchFamily="18" charset="0"/>
              </a:rPr>
              <a:pPr/>
              <a:t>24</a:t>
            </a:fld>
            <a:endParaRPr lang="en-US" sz="1200" smtClean="0">
              <a:latin typeface="Times New Roman" pitchFamily="18" charset="0"/>
            </a:endParaRPr>
          </a:p>
        </p:txBody>
      </p:sp>
      <p:sp>
        <p:nvSpPr>
          <p:cNvPr id="65539"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65540"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lIns="91418" tIns="45709" rIns="91418" bIns="45709"/>
          <a:lstStyle/>
          <a:p>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Continue working on completing the LDC Module for Task 7. If you finish early, begin building a bank of general mini-tasks that could be customized to support assessment of reading/writing skills that might be used with other teaching tasks.</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fld id="{5798B1AA-21A0-475B-8D87-56D83A307728}" type="slidenum">
              <a:rPr lang="en-US" sz="1200" smtClean="0">
                <a:latin typeface="Arial" pitchFamily="34" charset="0"/>
              </a:rPr>
              <a:pPr eaLnBrk="1" hangingPunct="1"/>
              <a:t>25</a:t>
            </a:fld>
            <a:endParaRPr lang="en-US" sz="120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extLst/>
        </p:spPr>
        <p:txBody>
          <a:bodyPr/>
          <a:lstStyle/>
          <a:p>
            <a:pPr eaLnBrk="1" hangingPunct="1">
              <a:defRPr/>
            </a:pPr>
            <a:r>
              <a:rPr lang="en-US" b="1" dirty="0">
                <a:ea typeface="ＭＳ Ｐゴシック" pitchFamily="-112" charset="-128"/>
              </a:rPr>
              <a:t>Note to facilitator: </a:t>
            </a:r>
            <a:endParaRPr lang="en-US" b="1" dirty="0" smtClean="0">
              <a:ea typeface="ＭＳ Ｐゴシック" pitchFamily="-112" charset="-128"/>
            </a:endParaRPr>
          </a:p>
          <a:p>
            <a:pPr eaLnBrk="1" hangingPunct="1">
              <a:defRPr/>
            </a:pPr>
            <a:r>
              <a:rPr lang="en-US" dirty="0" smtClean="0">
                <a:ea typeface="ＭＳ Ｐゴシック" pitchFamily="-112" charset="-128"/>
              </a:rPr>
              <a:t>Use Protocol 3.1 </a:t>
            </a:r>
            <a:r>
              <a:rPr lang="en-US" i="1" dirty="0" smtClean="0">
                <a:ea typeface="ＭＳ Ｐゴシック" pitchFamily="-112" charset="-128"/>
              </a:rPr>
              <a:t>Reflecting on Section 1: What Task?</a:t>
            </a:r>
            <a:r>
              <a:rPr lang="en-US" dirty="0" smtClean="0">
                <a:ea typeface="ＭＳ Ｐゴシック" pitchFamily="-112" charset="-128"/>
              </a:rPr>
              <a:t> and participants should use Activity 3.1</a:t>
            </a:r>
          </a:p>
          <a:p>
            <a:pPr eaLnBrk="1" hangingPunct="1">
              <a:defRPr/>
            </a:pPr>
            <a:endParaRPr lang="en-US" dirty="0">
              <a:ea typeface="ＭＳ Ｐゴシック" pitchFamily="-112" charset="-128"/>
            </a:endParaRPr>
          </a:p>
          <a:p>
            <a:pPr eaLnBrk="1" hangingPunct="1">
              <a:defRPr/>
            </a:pPr>
            <a:r>
              <a:rPr lang="en-US" dirty="0" smtClean="0">
                <a:ea typeface="ＭＳ Ｐゴシック" pitchFamily="-112" charset="-128"/>
              </a:rPr>
              <a:t>Review process on slide</a:t>
            </a:r>
            <a:endParaRPr lang="en-US" dirty="0">
              <a:ea typeface="ＭＳ Ｐゴシック" pitchFamily="-112" charset="-128"/>
            </a:endParaRPr>
          </a:p>
          <a:p>
            <a:pPr marL="171450" indent="-171450" eaLnBrk="1" hangingPunct="1">
              <a:buFont typeface="Arial"/>
              <a:buChar char="•"/>
              <a:defRPr/>
            </a:pPr>
            <a:endParaRPr lang="en-US" dirty="0">
              <a:ea typeface="ＭＳ Ｐゴシック" pitchFamily="-112" charset="-128"/>
            </a:endParaRPr>
          </a:p>
          <a:p>
            <a:pPr eaLnBrk="1" hangingPunct="1">
              <a:defRPr/>
            </a:pPr>
            <a:endParaRPr lang="en-US" b="1" dirty="0">
              <a:ea typeface="ＭＳ Ｐゴシック" pitchFamily="-112" charset="-128"/>
            </a:endParaRP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fld id="{931F4BF9-E8B2-4DCF-8898-5FCD0BE090FC}" type="slidenum">
              <a:rPr lang="en-US" sz="1200" smtClean="0">
                <a:latin typeface="Arial" pitchFamily="34" charset="0"/>
              </a:rPr>
              <a:pPr eaLnBrk="1" hangingPunct="1"/>
              <a:t>26</a:t>
            </a:fld>
            <a:endParaRPr lang="en-US" sz="120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b="1" dirty="0" smtClean="0">
                <a:ea typeface="ＭＳ Ｐゴシック" pitchFamily="-112" charset="-128"/>
              </a:rPr>
              <a:t>30 minutes</a:t>
            </a:r>
          </a:p>
          <a:p>
            <a:pPr>
              <a:defRPr/>
            </a:pPr>
            <a:r>
              <a:rPr lang="en-US" dirty="0" smtClean="0">
                <a:ea typeface="ＭＳ Ｐゴシック" pitchFamily="-112" charset="-128"/>
              </a:rPr>
              <a:t>Expanded goals from planner:</a:t>
            </a:r>
          </a:p>
          <a:p>
            <a:pPr>
              <a:defRPr/>
            </a:pPr>
            <a:endParaRPr lang="en-US" dirty="0" smtClean="0">
              <a:ea typeface="ＭＳ Ｐゴシック" pitchFamily="-112" charset="-128"/>
            </a:endParaRPr>
          </a:p>
          <a:p>
            <a:pPr>
              <a:defRPr/>
            </a:pPr>
            <a:r>
              <a:rPr lang="en-US" b="1" dirty="0" smtClean="0">
                <a:ea typeface="ＭＳ Ｐゴシック" pitchFamily="-112" charset="-128"/>
              </a:rPr>
              <a:t>Goals—</a:t>
            </a:r>
            <a:r>
              <a:rPr lang="en-US" dirty="0" smtClean="0">
                <a:ea typeface="ＭＳ Ｐゴシック" pitchFamily="-112" charset="-128"/>
              </a:rPr>
              <a:t>in this workshop participants will:</a:t>
            </a:r>
            <a:r>
              <a:rPr lang="en-US" b="1" dirty="0" smtClean="0">
                <a:ea typeface="ＭＳ Ｐゴシック" pitchFamily="-112" charset="-128"/>
              </a:rPr>
              <a:t>  </a:t>
            </a:r>
          </a:p>
          <a:p>
            <a:pPr marL="171450" indent="-171450">
              <a:buFont typeface="Arial"/>
              <a:buChar char="•"/>
              <a:defRPr/>
            </a:pPr>
            <a:r>
              <a:rPr lang="en-US" dirty="0" smtClean="0">
                <a:ea typeface="ＭＳ Ｐゴシック" pitchFamily="-112" charset="-128"/>
              </a:rPr>
              <a:t>Review the what and the why of LDC.</a:t>
            </a:r>
          </a:p>
          <a:p>
            <a:pPr marL="171450" indent="-171450">
              <a:buFont typeface="Arial"/>
              <a:buChar char="•"/>
              <a:defRPr/>
            </a:pPr>
            <a:r>
              <a:rPr lang="en-US" dirty="0" smtClean="0">
                <a:ea typeface="ＭＳ Ｐゴシック" pitchFamily="-112" charset="-128"/>
              </a:rPr>
              <a:t>Share lessons learned from Days 1 &amp; 2 training and task implementation specific to each discipline.    </a:t>
            </a:r>
          </a:p>
          <a:p>
            <a:pPr marL="171450" indent="-171450">
              <a:buFont typeface="Arial"/>
              <a:buChar char="•"/>
              <a:defRPr/>
            </a:pPr>
            <a:r>
              <a:rPr lang="en-US" dirty="0" smtClean="0">
                <a:ea typeface="ＭＳ Ｐゴシック" pitchFamily="-112" charset="-128"/>
              </a:rPr>
              <a:t>Develop the elements of a module—task, skills, instruction, instructional ladder, mini-tasks—and how they work together to support the teaching of reading and writing skills.  </a:t>
            </a:r>
          </a:p>
          <a:p>
            <a:pPr marL="171450" indent="-171450">
              <a:buFont typeface="Arial"/>
              <a:buChar char="•"/>
              <a:defRPr/>
            </a:pPr>
            <a:r>
              <a:rPr lang="en-US" dirty="0" smtClean="0">
                <a:ea typeface="ＭＳ Ｐゴシック" pitchFamily="-112" charset="-128"/>
              </a:rPr>
              <a:t>Prepare a rigorous reading and writing module to engage students in mastering big understandings in English language arts, social studies, science, electives, and exploratory courses.  </a:t>
            </a:r>
          </a:p>
          <a:p>
            <a:pPr>
              <a:defRPr/>
            </a:pPr>
            <a:endParaRPr lang="en-US" b="1" dirty="0" smtClean="0">
              <a:ea typeface="ＭＳ Ｐゴシック" pitchFamily="-112" charset="-128"/>
            </a:endParaRPr>
          </a:p>
          <a:p>
            <a:pPr>
              <a:defRPr/>
            </a:pPr>
            <a:r>
              <a:rPr lang="en-US" b="1" dirty="0" smtClean="0">
                <a:ea typeface="ＭＳ Ｐゴシック" pitchFamily="-112" charset="-128"/>
              </a:rPr>
              <a:t>Materials</a:t>
            </a:r>
          </a:p>
          <a:p>
            <a:pPr>
              <a:defRPr/>
            </a:pPr>
            <a:r>
              <a:rPr lang="en-US" dirty="0" smtClean="0">
                <a:ea typeface="ＭＳ Ｐゴシック" pitchFamily="-112" charset="-128"/>
              </a:rPr>
              <a:t>Each participant will need:</a:t>
            </a:r>
          </a:p>
          <a:p>
            <a:pPr marL="171450" indent="-171450">
              <a:buFont typeface="Arial"/>
              <a:buChar char="•"/>
              <a:defRPr/>
            </a:pPr>
            <a:r>
              <a:rPr lang="en-US" dirty="0" smtClean="0">
                <a:ea typeface="ＭＳ Ｐゴシック" pitchFamily="-112" charset="-128"/>
              </a:rPr>
              <a:t>Materials from Days 1 &amp; 2</a:t>
            </a:r>
          </a:p>
          <a:p>
            <a:pPr marL="171450" indent="-171450">
              <a:buFont typeface="Arial"/>
              <a:buChar char="•"/>
              <a:defRPr/>
            </a:pPr>
            <a:r>
              <a:rPr lang="en-US" i="1" dirty="0" smtClean="0">
                <a:ea typeface="ＭＳ Ｐゴシック" pitchFamily="-112" charset="-128"/>
              </a:rPr>
              <a:t>1.0 Guidebook to LDC:  Linking Core Content to the Common Core State Standards </a:t>
            </a:r>
            <a:endParaRPr lang="en-US" dirty="0" smtClean="0">
              <a:ea typeface="ＭＳ Ｐゴシック" pitchFamily="-112" charset="-128"/>
            </a:endParaRPr>
          </a:p>
          <a:p>
            <a:pPr marL="171450" indent="-171450">
              <a:buFont typeface="Arial"/>
              <a:buChar char="•"/>
              <a:defRPr/>
            </a:pPr>
            <a:r>
              <a:rPr lang="en-US" i="1" dirty="0" smtClean="0">
                <a:ea typeface="ＭＳ Ｐゴシック" pitchFamily="-112" charset="-128"/>
              </a:rPr>
              <a:t>LDC template task collection</a:t>
            </a:r>
            <a:r>
              <a:rPr lang="en-US" dirty="0" smtClean="0">
                <a:ea typeface="ＭＳ Ｐゴシック" pitchFamily="-112" charset="-128"/>
              </a:rPr>
              <a:t>  </a:t>
            </a:r>
          </a:p>
          <a:p>
            <a:pPr marL="171450" indent="-171450">
              <a:buFont typeface="Arial"/>
              <a:buChar char="•"/>
              <a:defRPr/>
            </a:pPr>
            <a:r>
              <a:rPr lang="en-US" dirty="0" smtClean="0">
                <a:ea typeface="ＭＳ Ｐゴシック" pitchFamily="-112" charset="-128"/>
              </a:rPr>
              <a:t>Skills &amp; Tasks Cards</a:t>
            </a:r>
          </a:p>
          <a:p>
            <a:pPr marL="171450" indent="-171450">
              <a:buFont typeface="Arial"/>
              <a:buChar char="•"/>
              <a:defRPr/>
            </a:pPr>
            <a:r>
              <a:rPr lang="en-US" dirty="0" smtClean="0">
                <a:ea typeface="ＭＳ Ｐゴシック" pitchFamily="-112" charset="-128"/>
              </a:rPr>
              <a:t>A Computer. </a:t>
            </a:r>
          </a:p>
          <a:p>
            <a:pPr>
              <a:defRPr/>
            </a:pPr>
            <a:endParaRPr lang="en-US" dirty="0">
              <a:ea typeface="ＭＳ Ｐゴシック" pitchFamily="-112" charset="-128"/>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CBA98083-F845-4431-9DD3-D9F764161AE1}" type="slidenum">
              <a:rPr lang="en-US" sz="1200" smtClean="0">
                <a:latin typeface="Times New Roman" pitchFamily="18" charset="0"/>
              </a:rPr>
              <a:pPr/>
              <a:t>2</a:t>
            </a:fld>
            <a:endParaRPr lang="en-US" sz="1200"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eaLnBrk="1" hangingPunct="1"/>
            <a:fld id="{7E85984C-6A9F-41B9-B938-8B47D73895FF}" type="slidenum">
              <a:rPr lang="en-US" sz="1200" smtClean="0">
                <a:latin typeface="Arial" pitchFamily="34" charset="0"/>
              </a:rPr>
              <a:pPr eaLnBrk="1" hangingPunct="1"/>
              <a:t>28</a:t>
            </a:fld>
            <a:endParaRPr lang="en-US" sz="1200" smtClean="0">
              <a:latin typeface="Arial" pitchFamily="34" charset="0"/>
            </a:endParaRPr>
          </a:p>
        </p:txBody>
      </p:sp>
      <p:sp>
        <p:nvSpPr>
          <p:cNvPr id="6861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Calibri" pitchFamily="34" charset="0"/>
              </a:rPr>
              <a:t>Section 2 – What Skills?</a:t>
            </a:r>
          </a:p>
          <a:p>
            <a:pPr eaLnBrk="1" hangingPunct="1"/>
            <a:endParaRPr lang="en-US" b="1" smtClean="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b="1" i="1" smtClean="0">
              <a:latin typeface="Times New Roman" pitchFamily="18" charset="0"/>
            </a:endParaRP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AF5379A9-3F44-44A4-AD30-01E18C783065}" type="slidenum">
              <a:rPr lang="en-US" sz="1200" smtClean="0">
                <a:latin typeface="Times New Roman" pitchFamily="18" charset="0"/>
              </a:rPr>
              <a:pPr/>
              <a:t>30</a:t>
            </a:fld>
            <a:endParaRPr lang="en-US" sz="1200"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Wingdings" pitchFamily="2" charset="2"/>
              <a:buNone/>
            </a:pPr>
            <a:r>
              <a:rPr lang="en-US" smtClean="0">
                <a:latin typeface="Times New Roman" pitchFamily="18" charset="0"/>
              </a:rPr>
              <a:t>Content area reading approach: </a:t>
            </a:r>
          </a:p>
          <a:p>
            <a:pPr marL="171450" indent="-171450">
              <a:buFont typeface="Wingdings" pitchFamily="2" charset="2"/>
              <a:buNone/>
            </a:pPr>
            <a:r>
              <a:rPr lang="en-US" smtClean="0">
                <a:latin typeface="Times New Roman" pitchFamily="18" charset="0"/>
              </a:rPr>
              <a:t> A typical reading in the content area induction course for teacher certification programs involved adding literacy on top of and at the extent of content with a smattering of literacy strategies, reading about the discipline, and a major reliance on the English Language Arts teachers to lead the effort.  </a:t>
            </a:r>
          </a:p>
          <a:p>
            <a:pPr marL="171450" indent="-171450">
              <a:buFont typeface="Wingdings" pitchFamily="2" charset="2"/>
              <a:buNone/>
            </a:pPr>
            <a:endParaRPr lang="en-US" smtClean="0">
              <a:latin typeface="Times New Roman" pitchFamily="18" charset="0"/>
            </a:endParaRPr>
          </a:p>
          <a:p>
            <a:pPr marL="171450" indent="-171450">
              <a:buFont typeface="Wingdings" pitchFamily="2" charset="2"/>
              <a:buNone/>
            </a:pPr>
            <a:r>
              <a:rPr lang="en-US" smtClean="0">
                <a:latin typeface="Times New Roman" pitchFamily="18" charset="0"/>
              </a:rPr>
              <a:t>Disciplinary reading approach:  </a:t>
            </a:r>
          </a:p>
          <a:p>
            <a:pPr marL="171450" indent="-171450">
              <a:buFont typeface="Wingdings" pitchFamily="2" charset="2"/>
              <a:buNone/>
            </a:pPr>
            <a:r>
              <a:rPr lang="en-US" smtClean="0">
                <a:latin typeface="Times New Roman" pitchFamily="18" charset="0"/>
              </a:rPr>
              <a:t>Disciplinary literacy uses literacy as the foundation for content understanding and relies on the content expertise of teachers in a particular discipline to apprentice students to the thinking, reading, and writing in that discipline.  Disciplinary literacy is the directions the Common Core State Standards has taken for literacy in ELA, social studies, science, and technical subjects.   </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C97D0D16-F28F-4E9F-A13E-33330C903149}" type="slidenum">
              <a:rPr lang="en-US" sz="1200" smtClean="0">
                <a:latin typeface="Times New Roman" pitchFamily="18" charset="0"/>
              </a:rPr>
              <a:pPr/>
              <a:t>4</a:t>
            </a:fld>
            <a:endParaRPr lang="en-US" sz="120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smtClean="0">
                <a:latin typeface="Times New Roman" pitchFamily="18" charset="0"/>
              </a:rPr>
              <a:t>Starting at the bottom of the literacy pyramid:</a:t>
            </a:r>
          </a:p>
          <a:p>
            <a:endParaRPr lang="en-US" sz="900" smtClean="0">
              <a:latin typeface="Times New Roman" pitchFamily="18" charset="0"/>
            </a:endParaRPr>
          </a:p>
          <a:p>
            <a:r>
              <a:rPr lang="en-US" sz="900" smtClean="0">
                <a:latin typeface="Times New Roman" pitchFamily="18" charset="0"/>
              </a:rPr>
              <a:t>Basic Literacy: Decoding and knowledge of high frequency words.</a:t>
            </a:r>
          </a:p>
          <a:p>
            <a:r>
              <a:rPr lang="en-US" sz="900" smtClean="0">
                <a:latin typeface="Times New Roman" pitchFamily="18" charset="0"/>
              </a:rPr>
              <a:t>	In a student’s school career, where does this normally take place?  (expected answer:  elementary school)</a:t>
            </a:r>
          </a:p>
          <a:p>
            <a:r>
              <a:rPr lang="en-US" sz="900" smtClean="0">
                <a:latin typeface="Times New Roman" pitchFamily="18" charset="0"/>
              </a:rPr>
              <a:t>Intermediate Literacy: Generic comprehension strategies, common word meanings, and basic fluency</a:t>
            </a:r>
          </a:p>
          <a:p>
            <a:r>
              <a:rPr lang="en-US" sz="900" smtClean="0">
                <a:latin typeface="Times New Roman" pitchFamily="18" charset="0"/>
              </a:rPr>
              <a:t>	By middle grades, a heavy emphasis on comprehension strategies is necessary for the kind of content required of students.  </a:t>
            </a:r>
          </a:p>
          <a:p>
            <a:r>
              <a:rPr lang="en-US" sz="900" smtClean="0">
                <a:latin typeface="Times New Roman" pitchFamily="18" charset="0"/>
              </a:rPr>
              <a:t>Disciplinary Literacy: Skill specialized to history, science, literature, math, and other subjects</a:t>
            </a:r>
          </a:p>
          <a:p>
            <a:r>
              <a:rPr lang="en-US" sz="900" smtClean="0">
                <a:latin typeface="Times New Roman" pitchFamily="18" charset="0"/>
              </a:rPr>
              <a:t>	This is the heart of mastery required for students as a lifelong skill—for college and career readiness.  </a:t>
            </a:r>
          </a:p>
          <a:p>
            <a:endParaRPr lang="en-US" sz="900" smtClean="0">
              <a:latin typeface="Times New Roman" pitchFamily="18" charset="0"/>
            </a:endParaRPr>
          </a:p>
          <a:p>
            <a:endParaRPr lang="en-US" sz="900" smtClean="0">
              <a:latin typeface="Times New Roman" pitchFamily="18" charset="0"/>
            </a:endParaRPr>
          </a:p>
          <a:p>
            <a:endParaRPr lang="en-US" sz="900" smtClean="0">
              <a:latin typeface="Times New Roman" pitchFamily="18" charset="0"/>
            </a:endParaRPr>
          </a:p>
          <a:p>
            <a:r>
              <a:rPr lang="en-US" sz="900" smtClean="0">
                <a:latin typeface="Times New Roman" pitchFamily="18" charset="0"/>
              </a:rPr>
              <a:t>Video Source: </a:t>
            </a:r>
            <a:r>
              <a:rPr lang="en-US" sz="900" smtClean="0">
                <a:latin typeface="Times New Roman" pitchFamily="18" charset="0"/>
                <a:hlinkClick r:id="rId3"/>
              </a:rPr>
              <a:t>http://www.youtube.com/watch?v=kWcVag7X8MA</a:t>
            </a:r>
            <a:r>
              <a:rPr lang="en-US" sz="900" smtClean="0">
                <a:latin typeface="Times New Roman" pitchFamily="18" charset="0"/>
              </a:rPr>
              <a:t>  (This is a video that will describes the importance of disciplinary literacy and describes the differences between reading in math and reading in science.)</a:t>
            </a:r>
          </a:p>
          <a:p>
            <a:endParaRPr lang="en-US" smtClean="0">
              <a:latin typeface="Times New Roman" pitchFamily="18" charset="0"/>
            </a:endParaRPr>
          </a:p>
          <a:p>
            <a:endParaRPr lang="en-US" smtClean="0">
              <a:latin typeface="Times New Roman" pitchFamily="18" charset="0"/>
            </a:endParaRP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5439C1DA-A915-44F8-8253-78799101D139}" type="slidenum">
              <a:rPr lang="en-US" sz="1200" smtClean="0">
                <a:latin typeface="Times New Roman" pitchFamily="18" charset="0"/>
              </a:rPr>
              <a:pPr/>
              <a:t>8</a:t>
            </a:fld>
            <a:endParaRPr lang="en-US" sz="1200"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defRPr/>
            </a:pPr>
            <a:r>
              <a:rPr lang="en-US" sz="900" b="1" dirty="0" smtClean="0"/>
              <a:t>English</a:t>
            </a:r>
          </a:p>
          <a:p>
            <a:pPr>
              <a:defRPr/>
            </a:pPr>
            <a:r>
              <a:rPr lang="en-US" sz="900" dirty="0" smtClean="0"/>
              <a:t>Two types of </a:t>
            </a:r>
            <a:r>
              <a:rPr lang="en-US" sz="900" dirty="0" err="1" smtClean="0"/>
              <a:t>nominalisation</a:t>
            </a:r>
            <a:r>
              <a:rPr lang="en-US" sz="900" dirty="0" smtClean="0"/>
              <a:t> are found in English. One type requires the addition of a </a:t>
            </a:r>
            <a:r>
              <a:rPr lang="en-US" sz="900" dirty="0" smtClean="0">
                <a:hlinkClick r:id="rId3" tooltip="Derivation (linguistics)"/>
              </a:rPr>
              <a:t>derivational</a:t>
            </a:r>
            <a:r>
              <a:rPr lang="en-US" sz="900" dirty="0" smtClean="0"/>
              <a:t> </a:t>
            </a:r>
            <a:r>
              <a:rPr lang="en-US" sz="900" dirty="0" smtClean="0">
                <a:hlinkClick r:id="rId4" tooltip="Suffix"/>
              </a:rPr>
              <a:t>suffix</a:t>
            </a:r>
            <a:r>
              <a:rPr lang="en-US" sz="900" dirty="0" smtClean="0"/>
              <a:t> to create a noun. In other cases, English uses the same word as a noun without any additional morphology. This second process is referred to as </a:t>
            </a:r>
            <a:r>
              <a:rPr lang="en-US" sz="900" dirty="0" smtClean="0">
                <a:hlinkClick r:id="rId5" tooltip="Conversion (linguistics)"/>
              </a:rPr>
              <a:t>zero-derivation</a:t>
            </a:r>
            <a:r>
              <a:rPr lang="en-US" sz="900" dirty="0" smtClean="0"/>
              <a:t>.</a:t>
            </a:r>
          </a:p>
          <a:p>
            <a:pPr>
              <a:defRPr/>
            </a:pPr>
            <a:endParaRPr lang="en-US" sz="900" dirty="0" smtClean="0"/>
          </a:p>
          <a:p>
            <a:pPr>
              <a:defRPr/>
            </a:pPr>
            <a:r>
              <a:rPr lang="en-US" sz="900" dirty="0" smtClean="0"/>
              <a:t>From the viewpoint of </a:t>
            </a:r>
            <a:r>
              <a:rPr lang="en-US" sz="900" dirty="0" smtClean="0">
                <a:hlinkClick r:id="rId6" tooltip="Linguistic prescriptivism"/>
              </a:rPr>
              <a:t>linguistic prescriptivism</a:t>
            </a:r>
            <a:r>
              <a:rPr lang="en-US" sz="900" dirty="0" smtClean="0"/>
              <a:t>, nominalizations are considered to make sentences more difficult to follow and to promote </a:t>
            </a:r>
            <a:r>
              <a:rPr lang="en-US" sz="900" dirty="0" smtClean="0">
                <a:hlinkClick r:id="rId7" tooltip="Wordiness"/>
              </a:rPr>
              <a:t>wordiness</a:t>
            </a:r>
            <a:r>
              <a:rPr lang="en-US" sz="900" dirty="0" smtClean="0"/>
              <a:t>. For these reasons, </a:t>
            </a:r>
            <a:r>
              <a:rPr lang="en-US" sz="900" dirty="0" err="1" smtClean="0"/>
              <a:t>nominalisations</a:t>
            </a:r>
            <a:r>
              <a:rPr lang="en-US" sz="900" dirty="0" smtClean="0"/>
              <a:t> are usually discouraged in writing. However, they can be warranted when it is necessary to use the </a:t>
            </a:r>
            <a:r>
              <a:rPr lang="en-US" sz="900" dirty="0" err="1" smtClean="0"/>
              <a:t>nominalized</a:t>
            </a:r>
            <a:r>
              <a:rPr lang="en-US" sz="900" dirty="0" smtClean="0"/>
              <a:t> verb or adjective as the head of a noun phrase. Very common nominalizations (like the noun "changes") are usually not discouraged.</a:t>
            </a:r>
            <a:r>
              <a:rPr lang="en-US" sz="900" baseline="30000" dirty="0" smtClean="0"/>
              <a:t>[</a:t>
            </a:r>
            <a:r>
              <a:rPr lang="en-US" sz="900" i="1" baseline="30000" dirty="0" smtClean="0">
                <a:hlinkClick r:id="rId8" tooltip="Wikipedia:Citation needed"/>
              </a:rPr>
              <a:t>citation needed</a:t>
            </a:r>
            <a:r>
              <a:rPr lang="en-US" sz="900" baseline="30000" dirty="0" smtClean="0"/>
              <a:t>]</a:t>
            </a:r>
            <a:endParaRPr lang="en-US" sz="900" dirty="0" smtClean="0"/>
          </a:p>
          <a:p>
            <a:pPr>
              <a:defRPr/>
            </a:pPr>
            <a:endParaRPr lang="en-US" sz="900" b="1" dirty="0" smtClean="0"/>
          </a:p>
          <a:p>
            <a:pPr>
              <a:defRPr/>
            </a:pPr>
            <a:r>
              <a:rPr lang="en-US" sz="900" b="1" dirty="0" smtClean="0"/>
              <a:t>With derivational morphology</a:t>
            </a:r>
          </a:p>
          <a:p>
            <a:pPr>
              <a:defRPr/>
            </a:pPr>
            <a:r>
              <a:rPr lang="en-US" sz="900" dirty="0" smtClean="0"/>
              <a:t>This is a process by which a grammatical expression is turned into a noun phrase. For example, in the sentence "Combine the two chemicals," </a:t>
            </a:r>
            <a:r>
              <a:rPr lang="en-US" sz="900" i="1" dirty="0" smtClean="0"/>
              <a:t>combine</a:t>
            </a:r>
            <a:r>
              <a:rPr lang="en-US" sz="900" dirty="0" smtClean="0"/>
              <a:t> acts as a verb. This can be turned into a noun via the addition of </a:t>
            </a:r>
            <a:r>
              <a:rPr lang="en-US" sz="900" i="1" dirty="0" smtClean="0"/>
              <a:t>-</a:t>
            </a:r>
            <a:r>
              <a:rPr lang="en-US" sz="900" i="1" dirty="0" err="1" smtClean="0"/>
              <a:t>ation</a:t>
            </a:r>
            <a:r>
              <a:rPr lang="en-US" sz="900" dirty="0" smtClean="0"/>
              <a:t>, as in "The experiment involved the </a:t>
            </a:r>
            <a:r>
              <a:rPr lang="en-US" sz="900" i="1" dirty="0" smtClean="0"/>
              <a:t>combination</a:t>
            </a:r>
            <a:r>
              <a:rPr lang="en-US" sz="900" dirty="0" smtClean="0"/>
              <a:t> of the two chemicals."</a:t>
            </a:r>
          </a:p>
          <a:p>
            <a:pPr>
              <a:defRPr/>
            </a:pPr>
            <a:endParaRPr lang="en-US" sz="900" dirty="0" smtClean="0"/>
          </a:p>
          <a:p>
            <a:pPr>
              <a:defRPr/>
            </a:pPr>
            <a:r>
              <a:rPr lang="en-US" sz="900" dirty="0" smtClean="0"/>
              <a:t>Examples of nouns formed from adjectives:</a:t>
            </a:r>
          </a:p>
          <a:p>
            <a:pPr>
              <a:defRPr/>
            </a:pPr>
            <a:r>
              <a:rPr lang="en-US" sz="900" dirty="0" smtClean="0"/>
              <a:t>applicability (from applicable)</a:t>
            </a:r>
          </a:p>
          <a:p>
            <a:pPr>
              <a:defRPr/>
            </a:pPr>
            <a:r>
              <a:rPr lang="en-US" sz="900" dirty="0" smtClean="0"/>
              <a:t>carelessness (from careless)</a:t>
            </a:r>
          </a:p>
          <a:p>
            <a:pPr>
              <a:defRPr/>
            </a:pPr>
            <a:r>
              <a:rPr lang="en-US" sz="900" dirty="0" smtClean="0"/>
              <a:t>difficulty (from difficult)</a:t>
            </a:r>
          </a:p>
          <a:p>
            <a:pPr>
              <a:defRPr/>
            </a:pPr>
            <a:r>
              <a:rPr lang="en-US" sz="900" dirty="0" smtClean="0"/>
              <a:t>intensity (from intense)</a:t>
            </a:r>
          </a:p>
          <a:p>
            <a:pPr>
              <a:defRPr/>
            </a:pPr>
            <a:endParaRPr lang="en-US" sz="900" dirty="0" smtClean="0"/>
          </a:p>
          <a:p>
            <a:pPr>
              <a:defRPr/>
            </a:pPr>
            <a:r>
              <a:rPr lang="en-US" sz="900" dirty="0" smtClean="0"/>
              <a:t>Examples of nouns formed from verbs:</a:t>
            </a:r>
          </a:p>
          <a:p>
            <a:pPr>
              <a:defRPr/>
            </a:pPr>
            <a:r>
              <a:rPr lang="en-US" sz="900" dirty="0" smtClean="0"/>
              <a:t>failure (from fail)</a:t>
            </a:r>
          </a:p>
          <a:p>
            <a:pPr>
              <a:defRPr/>
            </a:pPr>
            <a:r>
              <a:rPr lang="en-US" sz="900" dirty="0" smtClean="0"/>
              <a:t>nominalization (from </a:t>
            </a:r>
            <a:r>
              <a:rPr lang="en-US" sz="900" dirty="0" err="1" smtClean="0"/>
              <a:t>nominalize</a:t>
            </a:r>
            <a:r>
              <a:rPr lang="en-US" sz="900" dirty="0" smtClean="0"/>
              <a:t>)</a:t>
            </a:r>
          </a:p>
          <a:p>
            <a:pPr>
              <a:defRPr/>
            </a:pPr>
            <a:r>
              <a:rPr lang="en-US" sz="900" dirty="0" smtClean="0"/>
              <a:t>investigation (from investigate)</a:t>
            </a:r>
          </a:p>
          <a:p>
            <a:pPr>
              <a:defRPr/>
            </a:pPr>
            <a:r>
              <a:rPr lang="en-US" sz="900" dirty="0" smtClean="0"/>
              <a:t>movement (from move)</a:t>
            </a:r>
          </a:p>
          <a:p>
            <a:pPr>
              <a:defRPr/>
            </a:pPr>
            <a:r>
              <a:rPr lang="en-US" sz="900" dirty="0" smtClean="0"/>
              <a:t>reaction (from react)</a:t>
            </a:r>
          </a:p>
          <a:p>
            <a:pPr>
              <a:defRPr/>
            </a:pPr>
            <a:r>
              <a:rPr lang="en-US" sz="900" dirty="0" smtClean="0"/>
              <a:t>refusal (from refuse)</a:t>
            </a:r>
          </a:p>
          <a:p>
            <a:pPr>
              <a:defRPr/>
            </a:pPr>
            <a:endParaRPr lang="en-US" sz="900" dirty="0" smtClean="0"/>
          </a:p>
          <a:p>
            <a:pPr>
              <a:defRPr/>
            </a:pPr>
            <a:r>
              <a:rPr lang="en-US" sz="900" dirty="0" smtClean="0"/>
              <a:t>An especially common case of verbs being used as nouns is the addition of the suffix </a:t>
            </a:r>
            <a:r>
              <a:rPr lang="en-US" sz="900" i="1" dirty="0" smtClean="0"/>
              <a:t>-</a:t>
            </a:r>
            <a:r>
              <a:rPr lang="en-US" sz="900" i="1" dirty="0" err="1" smtClean="0"/>
              <a:t>ing</a:t>
            </a:r>
            <a:r>
              <a:rPr lang="en-US" sz="900" dirty="0" smtClean="0"/>
              <a:t>, known in English as a </a:t>
            </a:r>
            <a:r>
              <a:rPr lang="en-US" sz="900" dirty="0" smtClean="0">
                <a:hlinkClick r:id="rId9" tooltip="Gerund"/>
              </a:rPr>
              <a:t>gerund</a:t>
            </a:r>
            <a:r>
              <a:rPr lang="en-US" sz="900" dirty="0" smtClean="0"/>
              <a:t>.</a:t>
            </a:r>
          </a:p>
          <a:p>
            <a:pPr>
              <a:defRPr/>
            </a:pPr>
            <a:r>
              <a:rPr lang="en-US" sz="900" dirty="0" smtClean="0"/>
              <a:t>swimming (from swim)</a:t>
            </a:r>
          </a:p>
          <a:p>
            <a:pPr>
              <a:defRPr/>
            </a:pPr>
            <a:r>
              <a:rPr lang="en-US" sz="900" dirty="0" smtClean="0"/>
              <a:t>running (from run)</a:t>
            </a:r>
          </a:p>
          <a:p>
            <a:pPr>
              <a:defRPr/>
            </a:pPr>
            <a:r>
              <a:rPr lang="en-US" sz="900" dirty="0" smtClean="0"/>
              <a:t>editing (from edit)</a:t>
            </a:r>
          </a:p>
          <a:p>
            <a:pPr>
              <a:defRPr/>
            </a:pPr>
            <a:endParaRPr lang="en-US" sz="900" dirty="0" smtClean="0"/>
          </a:p>
          <a:p>
            <a:pPr>
              <a:defRPr/>
            </a:pPr>
            <a:r>
              <a:rPr lang="en-US" sz="900" dirty="0" smtClean="0"/>
              <a:t>http://en.wikipedia.org/wiki/Nominalization</a:t>
            </a:r>
            <a:endParaRPr lang="en-US" sz="900" dirty="0"/>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8DFD0BE8-6A79-4AE0-B582-CF5653D3AF7D}" type="slidenum">
              <a:rPr lang="en-US" sz="1200" smtClean="0">
                <a:latin typeface="Times New Roman" pitchFamily="18" charset="0"/>
              </a:rPr>
              <a:pPr/>
              <a:t>9</a:t>
            </a:fld>
            <a:endParaRPr lang="en-US" sz="120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defRPr/>
            </a:pPr>
            <a:r>
              <a:rPr lang="en-US" sz="900" dirty="0" smtClean="0"/>
              <a:t>In the first stage of sifting particle events to find the most interesting ones, algorithms in a two-dimensional matrix are used to identify electrons, jets and </a:t>
            </a:r>
            <a:r>
              <a:rPr lang="en-US" sz="900" dirty="0" err="1" smtClean="0"/>
              <a:t>muons</a:t>
            </a:r>
            <a:r>
              <a:rPr lang="en-US" sz="900" dirty="0" smtClean="0"/>
              <a:t>.</a:t>
            </a:r>
          </a:p>
          <a:p>
            <a:pPr marL="228600" indent="-228600">
              <a:defRPr/>
            </a:pPr>
            <a:endParaRPr lang="en-US" sz="900" dirty="0" smtClean="0"/>
          </a:p>
          <a:p>
            <a:pPr>
              <a:defRPr/>
            </a:pPr>
            <a:r>
              <a:rPr lang="en-US" sz="900" b="1" dirty="0" smtClean="0"/>
              <a:t>gallery: </a:t>
            </a:r>
            <a:r>
              <a:rPr lang="en-US" sz="900" b="1" dirty="0" err="1" smtClean="0"/>
              <a:t>sergio</a:t>
            </a:r>
            <a:r>
              <a:rPr lang="en-US" sz="900" b="1" dirty="0" smtClean="0"/>
              <a:t> </a:t>
            </a:r>
            <a:r>
              <a:rPr lang="en-US" sz="900" b="1" dirty="0" err="1" smtClean="0"/>
              <a:t>cittolin</a:t>
            </a:r>
            <a:endParaRPr lang="en-US" sz="900" b="1" dirty="0" smtClean="0"/>
          </a:p>
          <a:p>
            <a:pPr>
              <a:defRPr/>
            </a:pPr>
            <a:r>
              <a:rPr lang="en-US" sz="900" b="1" dirty="0" smtClean="0"/>
              <a:t>Channeling </a:t>
            </a:r>
            <a:r>
              <a:rPr lang="en-US" sz="900" b="1" dirty="0" err="1" smtClean="0"/>
              <a:t>da</a:t>
            </a:r>
            <a:r>
              <a:rPr lang="en-US" sz="900" b="1" dirty="0" smtClean="0"/>
              <a:t> Vinci</a:t>
            </a:r>
          </a:p>
          <a:p>
            <a:pPr>
              <a:defRPr/>
            </a:pPr>
            <a:r>
              <a:rPr lang="en-US" sz="900" dirty="0" smtClean="0"/>
              <a:t>A physicist sketches science in the style of an old master.</a:t>
            </a:r>
            <a:br>
              <a:rPr lang="en-US" sz="900" dirty="0" smtClean="0"/>
            </a:br>
            <a:r>
              <a:rPr lang="en-US" sz="900" b="1" dirty="0" smtClean="0"/>
              <a:t>By Lisa McCarthy</a:t>
            </a:r>
            <a:endParaRPr lang="en-US" sz="900" dirty="0" smtClean="0"/>
          </a:p>
          <a:p>
            <a:pPr>
              <a:defRPr/>
            </a:pPr>
            <a:r>
              <a:rPr lang="en-US" sz="900" dirty="0" smtClean="0"/>
              <a:t>Sergio </a:t>
            </a:r>
            <a:r>
              <a:rPr lang="en-US" sz="900" dirty="0" err="1" smtClean="0"/>
              <a:t>Cittolin</a:t>
            </a:r>
            <a:r>
              <a:rPr lang="en-US" sz="900" dirty="0" smtClean="0"/>
              <a:t> is first and foremost a physicist in search of answers to the mysteries of the universe. Yet he also has an artistic bent, and his talent for drawing has woven itself nicely into his 30 years of work at CERN. The result is a collection of Leonardo </a:t>
            </a:r>
            <a:r>
              <a:rPr lang="en-US" sz="900" dirty="0" err="1" smtClean="0"/>
              <a:t>da</a:t>
            </a:r>
            <a:r>
              <a:rPr lang="en-US" sz="900" dirty="0" smtClean="0"/>
              <a:t> Vinci-style illustrations that brighten CERN hallways, a book, and the covers of a number of technical documents.</a:t>
            </a:r>
          </a:p>
          <a:p>
            <a:pPr>
              <a:defRPr/>
            </a:pPr>
            <a:endParaRPr lang="en-US" sz="900" dirty="0" smtClean="0"/>
          </a:p>
          <a:p>
            <a:pPr>
              <a:defRPr/>
            </a:pPr>
            <a:r>
              <a:rPr lang="en-US" sz="900" dirty="0" err="1" smtClean="0"/>
              <a:t>Cittolin</a:t>
            </a:r>
            <a:r>
              <a:rPr lang="en-US" sz="900" dirty="0" smtClean="0"/>
              <a:t> has been an incessant doodler since his early years in </a:t>
            </a:r>
            <a:r>
              <a:rPr lang="en-US" sz="900" dirty="0" err="1" smtClean="0"/>
              <a:t>Vittorio</a:t>
            </a:r>
            <a:r>
              <a:rPr lang="en-US" sz="900" dirty="0" smtClean="0"/>
              <a:t> Veneto, Italy. He has sketched his way through school lectures and professional meetings. Now in charge of trigger and data acquisition for the Compact </a:t>
            </a:r>
            <a:r>
              <a:rPr lang="en-US" sz="900" dirty="0" err="1" smtClean="0"/>
              <a:t>Muon</a:t>
            </a:r>
            <a:r>
              <a:rPr lang="en-US" sz="900" dirty="0" smtClean="0"/>
              <a:t> Solenoid experiment at the Large </a:t>
            </a:r>
            <a:r>
              <a:rPr lang="en-US" sz="900" dirty="0" err="1" smtClean="0"/>
              <a:t>Hadron</a:t>
            </a:r>
            <a:r>
              <a:rPr lang="en-US" sz="900" dirty="0" smtClean="0"/>
              <a:t> Collider, he tends to chair meetings rather than just attend them; “This has made it more difficult to find the time to sketch,” he admits.</a:t>
            </a:r>
          </a:p>
          <a:p>
            <a:pPr>
              <a:defRPr/>
            </a:pPr>
            <a:r>
              <a:rPr lang="en-US" sz="900" dirty="0" smtClean="0"/>
              <a:t>In 1992 the first of </a:t>
            </a:r>
            <a:r>
              <a:rPr lang="en-US" sz="900" dirty="0" err="1" smtClean="0"/>
              <a:t>Cittolin’s</a:t>
            </a:r>
            <a:r>
              <a:rPr lang="en-US" sz="900" dirty="0" smtClean="0"/>
              <a:t> </a:t>
            </a:r>
            <a:r>
              <a:rPr lang="en-US" sz="900" dirty="0" err="1" smtClean="0"/>
              <a:t>da</a:t>
            </a:r>
            <a:r>
              <a:rPr lang="en-US" sz="900" dirty="0" smtClean="0"/>
              <a:t> Vinci-style drawings appeared on the cover of a CMS experiment design report. With collider operations still years away and key technologies not yet invented, “I thought that the Leonardo style was suitable to give the feeling of anticipation of new ideas,” he says. “</a:t>
            </a:r>
            <a:r>
              <a:rPr lang="en-US" sz="900" dirty="0" err="1" smtClean="0"/>
              <a:t>Da</a:t>
            </a:r>
            <a:r>
              <a:rPr lang="en-US" sz="900" dirty="0" smtClean="0"/>
              <a:t> Vinci was the father of all engineers and described many of his inventions a long time before technology was ready to realize them.”</a:t>
            </a:r>
          </a:p>
          <a:p>
            <a:pPr>
              <a:defRPr/>
            </a:pPr>
            <a:r>
              <a:rPr lang="en-US" sz="900" dirty="0" smtClean="0"/>
              <a:t>As a naturalist, </a:t>
            </a:r>
            <a:r>
              <a:rPr lang="en-US" sz="900" dirty="0" err="1" smtClean="0"/>
              <a:t>da</a:t>
            </a:r>
            <a:r>
              <a:rPr lang="en-US" sz="900" dirty="0" smtClean="0"/>
              <a:t> Vinci probed, prodded, and tested his way to a deeper understanding of how organisms work and why, often dissecting his object of study with this aim. “I thought, why not present the idea of data analysis to the world within the naturalist world of Leonardo?” </a:t>
            </a:r>
            <a:r>
              <a:rPr lang="en-US" sz="900" dirty="0" err="1" smtClean="0"/>
              <a:t>Cittolin</a:t>
            </a:r>
            <a:r>
              <a:rPr lang="en-US" sz="900" dirty="0" smtClean="0"/>
              <a:t> says. In the drawing below, the CMS detector is the organism to be opened; the particles passing through it and the tracks they leave behind are organs exposed for further investigation.</a:t>
            </a:r>
          </a:p>
          <a:p>
            <a:pPr>
              <a:defRPr/>
            </a:pPr>
            <a:endParaRPr lang="en-US" sz="900" dirty="0" smtClean="0"/>
          </a:p>
          <a:p>
            <a:pPr>
              <a:defRPr/>
            </a:pPr>
            <a:r>
              <a:rPr lang="en-US" sz="900" dirty="0" err="1" smtClean="0"/>
              <a:t>Cittolin</a:t>
            </a:r>
            <a:r>
              <a:rPr lang="en-US" sz="900" dirty="0" smtClean="0"/>
              <a:t> brings a sense of humor to his work. For example, after betting CMS colleague </a:t>
            </a:r>
            <a:r>
              <a:rPr lang="en-US" sz="900" dirty="0" err="1" smtClean="0"/>
              <a:t>Ariella</a:t>
            </a:r>
            <a:r>
              <a:rPr lang="en-US" sz="900" dirty="0" smtClean="0"/>
              <a:t> </a:t>
            </a:r>
            <a:r>
              <a:rPr lang="en-US" sz="900" dirty="0" err="1" smtClean="0"/>
              <a:t>Cattai</a:t>
            </a:r>
            <a:r>
              <a:rPr lang="en-US" sz="900" dirty="0" smtClean="0"/>
              <a:t> that he could produce a quality drawing for the cover of the CMS tracker technical proposal by a given deadline, he included in the drawing a secret message in mirror-image writing—which was also a favorite of </a:t>
            </a:r>
            <a:r>
              <a:rPr lang="en-US" sz="900" dirty="0" err="1" smtClean="0"/>
              <a:t>da</a:t>
            </a:r>
            <a:r>
              <a:rPr lang="en-US" sz="900" dirty="0" smtClean="0"/>
              <a:t> Vinci’s. The message jokingly demanded a particular reward for his hard work. The completed picture was delivered on time and within a few hours </a:t>
            </a:r>
            <a:r>
              <a:rPr lang="en-US" sz="900" dirty="0" err="1" smtClean="0"/>
              <a:t>Cattai</a:t>
            </a:r>
            <a:r>
              <a:rPr lang="en-US" sz="900" dirty="0" smtClean="0"/>
              <a:t> cleverly spotted and deciphered the message. She promptly presented him with the requested bottle of wine.</a:t>
            </a:r>
          </a:p>
          <a:p>
            <a:pPr>
              <a:defRPr/>
            </a:pPr>
            <a:endParaRPr lang="en-US" sz="900" dirty="0" smtClean="0"/>
          </a:p>
          <a:p>
            <a:pPr>
              <a:defRPr/>
            </a:pPr>
            <a:r>
              <a:rPr lang="en-US" sz="900" dirty="0" smtClean="0"/>
              <a:t>Paris </a:t>
            </a:r>
            <a:r>
              <a:rPr lang="en-US" sz="900" dirty="0" err="1" smtClean="0"/>
              <a:t>Sphicas</a:t>
            </a:r>
            <a:r>
              <a:rPr lang="en-US" sz="900" dirty="0" smtClean="0"/>
              <a:t>, physics coordinator for the CMS experiment, says of </a:t>
            </a:r>
            <a:r>
              <a:rPr lang="en-US" sz="900" dirty="0" err="1" smtClean="0"/>
              <a:t>Cittolin’s</a:t>
            </a:r>
            <a:r>
              <a:rPr lang="en-US" sz="900" dirty="0" smtClean="0"/>
              <a:t> artwork, “The graphics are amazing in numerous ways. Foremost is the depiction of modern-day systems and actions in terms of medieval elements: the tons of data are drawn as piles of books; lasers become oil lamps; complicated systems, typically electronic, find mechanical analogs which are ingeniously conceived. Second, all these elements are combined in a way that the drawing gives, literally, a very short summary of what takes about 500 pages to describe. Third, it’s the art itself: it’s all drawn in the </a:t>
            </a:r>
            <a:r>
              <a:rPr lang="en-US" sz="900" dirty="0" err="1" smtClean="0"/>
              <a:t>da</a:t>
            </a:r>
            <a:r>
              <a:rPr lang="en-US" sz="900" dirty="0" smtClean="0"/>
              <a:t> Vinci style. From the text—which, of course, reads backwards and can only be deciphered in front of a mirror—to the line technique, the drawings look and feel like genuine works of Leonardo himself.”</a:t>
            </a:r>
          </a:p>
          <a:p>
            <a:pPr>
              <a:defRPr/>
            </a:pPr>
            <a:endParaRPr lang="en-US" sz="900" dirty="0" smtClean="0"/>
          </a:p>
          <a:p>
            <a:pPr>
              <a:defRPr/>
            </a:pPr>
            <a:r>
              <a:rPr lang="en-US" sz="900" dirty="0" smtClean="0"/>
              <a:t>Even with 10 technical manual covers to his credit, having his illustrations published in </a:t>
            </a:r>
            <a:r>
              <a:rPr lang="en-US" sz="900" i="1" dirty="0" smtClean="0"/>
              <a:t>The Particle Odyssey</a:t>
            </a:r>
            <a:r>
              <a:rPr lang="en-US" sz="900" dirty="0" smtClean="0"/>
              <a:t> by Oxford University Press, and seeing his artwork exhibited on the walls of CERN, </a:t>
            </a:r>
            <a:r>
              <a:rPr lang="en-US" sz="900" dirty="0" err="1" smtClean="0"/>
              <a:t>Cittolin</a:t>
            </a:r>
            <a:r>
              <a:rPr lang="en-US" sz="900" dirty="0" smtClean="0"/>
              <a:t> is all about the physics. “The biggest pleasure is to complete what I’ve started and see it working at the LHC,” he says. “It is a real adventure to build something so unique and maybe fundamental.”</a:t>
            </a:r>
          </a:p>
          <a:p>
            <a:pPr>
              <a:defRPr/>
            </a:pPr>
            <a:r>
              <a:rPr lang="en-US" sz="900" dirty="0" smtClean="0"/>
              <a:t>As for his drawings, </a:t>
            </a:r>
            <a:r>
              <a:rPr lang="en-US" sz="900" dirty="0" err="1" smtClean="0"/>
              <a:t>Cittolin</a:t>
            </a:r>
            <a:r>
              <a:rPr lang="en-US" sz="900" dirty="0" smtClean="0"/>
              <a:t> modestly insists that they are “just pictures,” adding, “Maybe I will find more time to draw in retirement.”</a:t>
            </a:r>
          </a:p>
          <a:p>
            <a:pPr>
              <a:defRPr/>
            </a:pPr>
            <a:endParaRPr lang="en-US" sz="900" dirty="0" smtClean="0"/>
          </a:p>
          <a:p>
            <a:pPr>
              <a:defRPr/>
            </a:pPr>
            <a:r>
              <a:rPr lang="en-US" sz="900" dirty="0" smtClean="0"/>
              <a:t>http://www.symmetrymagazine.org/cms/?pid=1000707 </a:t>
            </a:r>
          </a:p>
          <a:p>
            <a:pPr marL="228600" indent="-228600">
              <a:defRPr/>
            </a:pPr>
            <a:endParaRPr lang="en-US" sz="900" dirty="0"/>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739A8C46-5876-450D-8AFB-1FDE334D3B64}" type="slidenum">
              <a:rPr lang="en-US" sz="1200" smtClean="0">
                <a:latin typeface="Times New Roman" pitchFamily="18" charset="0"/>
              </a:rPr>
              <a:pPr/>
              <a:t>10</a:t>
            </a:fld>
            <a:endParaRPr lang="en-US" sz="120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F384A46-3ADB-4CF9-AE65-82419E1FFBD8}" type="slidenum">
              <a:rPr lang="en-US" sz="1200" smtClean="0">
                <a:latin typeface="Times New Roman" pitchFamily="18" charset="0"/>
              </a:rPr>
              <a:pPr/>
              <a:t>11</a:t>
            </a:fld>
            <a:endParaRPr lang="en-US" sz="1200" smtClean="0">
              <a:latin typeface="Times New Roman"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The chemists were most interested in the transformation of information from one form to another. That is, when reading prose, they were visualizing, writing down formulas, or if a diagram or a chart were on the page, going back and forth between the graph and the chart. One chemist explained, “They give you the structure, the structure of the sensor is given, so I was looking at the picture as I was reading, and I tried to relate what was in the picture to what they were saying about how mercury binds to one part of the molecule.” This explanation, corroborated by the chemists’ other comments, helped us to understand that in chemistry, different or alternative representations (e.g., pictures, graphs or charts, text, or diagrams) of an idea are essential for a full understanding of the concepts. These various representations are processed recursively as reading progresses.</a:t>
            </a:r>
          </a:p>
          <a:p>
            <a:pPr eaLnBrk="1" hangingPunct="1"/>
            <a:r>
              <a:rPr lang="en-US" smtClean="0">
                <a:latin typeface="Times New Roman" pitchFamily="18" charset="0"/>
              </a:rPr>
              <a:t>Unlike historians, chemists create knowledge through experimentation. The findings of experiments are somewhat dependent upon the quality of the instrumentation, the design, and the statistical analysis. However, these variables are all decided upon prior to the actual experiment. The findings are generalizable to other experiments under the same conditions. Although chemists are not uncritical readers, we found that the chemists we studied did have more confidence than historians in the utility of the knowledge that had been created; they believed they could use that knowledge to predict what would happen under similar conditions. What is important to them in reading, consequently, was a full understanding of the way in which an experiment took place and the processes the experiment uncovered. Gaining that full understanding required them to think about the phenomenon being presented in prose, to visualize it, and to manipulate it in formulas and equations. </a:t>
            </a:r>
          </a:p>
          <a:p>
            <a:pPr eaLnBrk="1" hangingPunct="1"/>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31309EBA-BA78-4A39-ACD7-26D2B37C16E1}" type="slidenum">
              <a:rPr lang="en-US" sz="1200" smtClean="0">
                <a:latin typeface="Times New Roman" pitchFamily="18" charset="0"/>
              </a:rPr>
              <a:pPr/>
              <a:t>12</a:t>
            </a:fld>
            <a:endParaRPr lang="en-US" sz="1200" smtClean="0">
              <a:latin typeface="Times New Roman"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900" smtClean="0">
                <a:latin typeface="Times New Roman" pitchFamily="18" charset="0"/>
              </a:rPr>
              <a:t>Experts, teacher educators and high school teachers displayed reluctance in embracing the idea of strategy instruction. For most, the concept was new, and the reading strategies we shared with them seemed contrived and irrelevant. This reluctance was revealing, because it mirrored the disinclination of the preservice students in the high school literacy class. The chemistry team’s reluctance only changed when we introduced our version of structured summarization, a strategy that we based specifically on their insights about chemistry reading. Using this strategy, students take notes in a chart format. Each section of the chart reflected the information that these chemistry specialists said was essential to reading chemistry text. Because chemistry is about the properties of substances and their reactions, a reader who paid attention to these would be engaging in a disciplinary-focused reading. We had illustrated the chart using information from one of the chemistry textbooks the team members had shared with us. One of the chemists who had been dismissive of teaching content area reading strategies (such as summarization) in chemistry reacted by saying, “Well, if they used this, they would be learning chemistry.” He then suggested a modification (the inclusion of a place to summarize atomic expression). The difference between this strategy and summarization was its subject-matter specificity. This strategy was not just about understanding text; it was also about understanding the essence of chemistry.</a:t>
            </a:r>
          </a:p>
          <a:p>
            <a:pPr eaLnBrk="1" hangingPunct="1"/>
            <a:r>
              <a:rPr lang="en-US" sz="900" smtClean="0">
                <a:latin typeface="Times New Roman" pitchFamily="18" charset="0"/>
              </a:rPr>
              <a:t>This structured-summarization strategy meshed well with concerns the chemists had expressed earlier when they examined high school chemistry textbooks: the need to identify where the chemistry was. That is, although they understood that some of the information in the text was included purely for motivational purposes or to establish context for students, they were concerned that what students were actually supposed to learn about chemistry was obscured and hidden by these devices. One of the chemistry teachers bitterly complained about a text she had to use in which each chapter began with a real-life problem (such as lake pollution) that was then followed by an explanation of the chemistry behind the problem. She complained that the students were not learning the chemistry. Chemistry learning is somewhat hierarchical in nature. The concepts build on each other, and these concepts can then be applied to situations. That is, the principles are taught as abstractions, and the particulars are exemplars of the abstractions. This chemistry book, however, perseverated on the particular, providing students with little real opportunity to learn the abstractions that could be used to solve other problems.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7CD9666-D328-45E0-A13E-FA60EA338D4C}" type="slidenum">
              <a:rPr lang="en-US" sz="1200" smtClean="0">
                <a:latin typeface="Times New Roman" pitchFamily="18" charset="0"/>
              </a:rPr>
              <a:pPr/>
              <a:t>13</a:t>
            </a:fld>
            <a:endParaRPr lang="en-US" sz="1200" smtClean="0">
              <a:latin typeface="Times New Roman"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For example, during think-alouds, the mathematicians emphasized rereading and close reading as two of their most important strategies. One of the mathematicians explained that, unlike other fields, even “function” words were important. “‘The’ has a very different meaning than ‘a,’” he explained. Students often attempt to read mathematics texts for the gist, or general idea, but this kind of text cannot be appropriately understood without close reading. Math reading requires a precision of meaning, and each word must be understood specifically in service to that particular meaning. In fact, the other mathematician noted that it sometimes took years of rereading for him to completely understand a particular proof.</a:t>
            </a:r>
          </a:p>
          <a:p>
            <a:pPr eaLnBrk="1" hangingPunct="1"/>
            <a:endParaRPr lang="en-US" smtClean="0">
              <a:latin typeface="Times New Roman" pitchFamily="18" charset="0"/>
            </a:endParaRPr>
          </a:p>
          <a:p>
            <a:pPr eaLnBrk="1" hangingPunct="1"/>
            <a:r>
              <a:rPr lang="en-US" smtClean="0">
                <a:latin typeface="Times New Roman" pitchFamily="18" charset="0"/>
              </a:rPr>
              <a:t>The mathematicians we studied were theoretical rather than applied mathematicians. In their field, errorless proofs are by their very nature true, and the purpose of their work is to create these proofs; hence, to create truth. Because proofs must be error free, they are read carefully in order to discover any possible error. Every word matters. Rereading is essential. One mathematician said, “I try to determine whether it’s [the solution to the problem] correct. That’s the important criteria, and it’s by no means assumed. It would be unusual to read a paper like this and not find something incorrect.” This mathematician is illustrating the belief that truth (correctness within the confines of a particular problem) is attainable if one can determine an error-free solution. However, errors are easy to make, so vigilance is required.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1828800" y="228599"/>
            <a:ext cx="6629400" cy="685801"/>
          </a:xfrm>
        </p:spPr>
        <p:txBody>
          <a:bodyPr vert="horz" anchor="b">
            <a:noAutofit/>
            <a:scene3d>
              <a:camera prst="orthographicFront"/>
              <a:lightRig rig="soft" dir="t"/>
            </a:scene3d>
            <a:sp3d prstMaterial="softEdge">
              <a:bevelT w="25400" h="25400"/>
            </a:sp3d>
          </a:bodyPr>
          <a:lstStyle>
            <a:lvl1pPr algn="r">
              <a:defRPr sz="3200" b="1">
                <a:solidFill>
                  <a:schemeClr val="tx2"/>
                </a:solidFill>
                <a:effectLst>
                  <a:outerShdw blurRad="31750" dist="25400" dir="5400000" algn="tl" rotWithShape="0">
                    <a:srgbClr val="000000">
                      <a:alpha val="25000"/>
                    </a:srgbClr>
                  </a:outerShdw>
                </a:effectLst>
              </a:defRPr>
            </a:lvl1pPr>
            <a:extLst/>
          </a:lstStyle>
          <a:p>
            <a:r>
              <a:rPr kumimoji="0" lang="en-US" dirty="0" smtClean="0"/>
              <a:t>Click to edit Master title style</a:t>
            </a:r>
            <a:endParaRPr kumimoji="0" lang="en-US" dirty="0"/>
          </a:p>
        </p:txBody>
      </p:sp>
      <p:sp>
        <p:nvSpPr>
          <p:cNvPr id="30" name="Date Placeholder 29"/>
          <p:cNvSpPr>
            <a:spLocks noGrp="1"/>
          </p:cNvSpPr>
          <p:nvPr>
            <p:ph type="dt" sz="half" idx="10"/>
          </p:nvPr>
        </p:nvSpPr>
        <p:spPr/>
        <p:txBody>
          <a:bodyPr/>
          <a:lstStyle>
            <a:lvl1pPr>
              <a:defRPr>
                <a:solidFill>
                  <a:srgbClr val="FFFFFF"/>
                </a:solidFill>
              </a:defRPr>
            </a:lvl1pPr>
            <a:extLst/>
          </a:lstStyle>
          <a:p>
            <a:fld id="{EAB01666-F888-4716-87D9-8E2B2A3A8A2B}" type="datetimeFigureOut">
              <a:rPr lang="en-US" smtClean="0"/>
              <a:t>8/4/2013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CBA2F59-F238-485A-A1E0-CB77294B0793}" type="slidenum">
              <a:rPr lang="en-US" smtClean="0"/>
              <a:t>‹#›</a:t>
            </a:fld>
            <a:endParaRPr lang="en-US"/>
          </a:p>
        </p:txBody>
      </p:sp>
      <p:sp>
        <p:nvSpPr>
          <p:cNvPr id="13" name="Right Triangle 12"/>
          <p:cNvSpPr>
            <a:spLocks/>
          </p:cNvSpPr>
          <p:nvPr userDrawn="1"/>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sp>
        <p:nvSpPr>
          <p:cNvPr id="14" name="Freeform 13"/>
          <p:cNvSpPr>
            <a:spLocks/>
          </p:cNvSpPr>
          <p:nvPr userDrawn="1"/>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userDrawn="1"/>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pic>
        <p:nvPicPr>
          <p:cNvPr id="16" name="Picture 1" descr="Description: pses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2400" y="76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ontent Placeholder 2"/>
          <p:cNvSpPr>
            <a:spLocks noGrp="1"/>
          </p:cNvSpPr>
          <p:nvPr>
            <p:ph idx="1"/>
          </p:nvPr>
        </p:nvSpPr>
        <p:spPr>
          <a:xfrm>
            <a:off x="457200" y="1219200"/>
            <a:ext cx="8229600" cy="5112487"/>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3638"/>
            <a:ext cx="2133600" cy="457200"/>
          </a:xfrm>
          <a:prstGeom prst="rect">
            <a:avLst/>
          </a:prstGeom>
        </p:spPr>
        <p:txBody>
          <a:bodyPr/>
          <a:lstStyle>
            <a:lvl1pPr>
              <a:defRPr>
                <a:cs typeface="+mn-cs"/>
              </a:defRPr>
            </a:lvl1pPr>
          </a:lstStyle>
          <a:p>
            <a:pPr>
              <a:defRPr/>
            </a:pPr>
            <a:endParaRPr lang="en-US" alt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a:cs typeface="+mn-cs"/>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CCCDE024-30BA-45C2-9561-785A5E71B4FD}" type="slidenum">
              <a:rPr lang="en-US" altLang="en-US"/>
              <a:pPr>
                <a:defRPr/>
              </a:pPr>
              <a:t>‹#›</a:t>
            </a:fld>
            <a:endParaRPr lang="en-US" altLang="en-US"/>
          </a:p>
        </p:txBody>
      </p:sp>
    </p:spTree>
    <p:extLst>
      <p:ext uri="{BB962C8B-B14F-4D97-AF65-F5344CB8AC3E}">
        <p14:creationId xmlns:p14="http://schemas.microsoft.com/office/powerpoint/2010/main" val="74408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smtClean="0"/>
          </a:p>
        </p:txBody>
      </p:sp>
      <p:sp>
        <p:nvSpPr>
          <p:cNvPr id="4" name="Rectangle 4"/>
          <p:cNvSpPr>
            <a:spLocks noGrp="1" noChangeArrowheads="1"/>
          </p:cNvSpPr>
          <p:nvPr>
            <p:ph type="dt" sz="half" idx="10"/>
          </p:nvPr>
        </p:nvSpPr>
        <p:spPr>
          <a:xfrm>
            <a:off x="457200" y="6243638"/>
            <a:ext cx="2133600" cy="457200"/>
          </a:xfrm>
          <a:prstGeom prst="rect">
            <a:avLst/>
          </a:prstGeom>
        </p:spPr>
        <p:txBody>
          <a:bodyPr/>
          <a:lstStyle>
            <a:lvl1pPr>
              <a:defRPr>
                <a:cs typeface="+mn-cs"/>
              </a:defRPr>
            </a:lvl1pPr>
          </a:lstStyle>
          <a:p>
            <a:pPr>
              <a:defRPr/>
            </a:pPr>
            <a:endParaRPr lang="en-US" alt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cs typeface="+mn-cs"/>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a:defRPr/>
            </a:lvl1pPr>
          </a:lstStyle>
          <a:p>
            <a:pPr>
              <a:defRPr/>
            </a:pPr>
            <a:fld id="{748B4E13-B260-44DC-853C-3522CB030B63}" type="slidenum">
              <a:rPr lang="en-US" altLang="en-US"/>
              <a:pPr>
                <a:defRPr/>
              </a:pPr>
              <a:t>‹#›</a:t>
            </a:fld>
            <a:endParaRPr lang="en-US" altLang="en-US"/>
          </a:p>
        </p:txBody>
      </p:sp>
    </p:spTree>
    <p:extLst>
      <p:ext uri="{BB962C8B-B14F-4D97-AF65-F5344CB8AC3E}">
        <p14:creationId xmlns:p14="http://schemas.microsoft.com/office/powerpoint/2010/main" val="3177571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6"/>
          <p:cNvSpPr>
            <a:spLocks noGrp="1"/>
          </p:cNvSpPr>
          <p:nvPr userDrawn="1">
            <p:ph type="sldNum" sz="quarter" idx="10"/>
          </p:nvPr>
        </p:nvSpPr>
        <p:spPr/>
        <p:txBody>
          <a:bodyPr/>
          <a:lstStyle>
            <a:lvl1pPr>
              <a:defRPr/>
            </a:lvl1pPr>
          </a:lstStyle>
          <a:p>
            <a:pPr>
              <a:defRPr/>
            </a:pPr>
            <a:fld id="{945B81ED-A354-4913-9466-12CDBD237316}" type="slidenum">
              <a:rPr lang="en-US"/>
              <a:pPr>
                <a:defRPr/>
              </a:pPr>
              <a:t>‹#›</a:t>
            </a:fld>
            <a:endParaRPr lang="en-US" dirty="0"/>
          </a:p>
        </p:txBody>
      </p:sp>
    </p:spTree>
    <p:extLst>
      <p:ext uri="{BB962C8B-B14F-4D97-AF65-F5344CB8AC3E}">
        <p14:creationId xmlns:p14="http://schemas.microsoft.com/office/powerpoint/2010/main" val="639524512"/>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6"/>
          <p:cNvSpPr>
            <a:spLocks noGrp="1"/>
          </p:cNvSpPr>
          <p:nvPr userDrawn="1">
            <p:ph type="sldNum" sz="quarter" idx="10"/>
          </p:nvPr>
        </p:nvSpPr>
        <p:spPr/>
        <p:txBody>
          <a:bodyPr/>
          <a:lstStyle>
            <a:lvl1pPr>
              <a:defRPr/>
            </a:lvl1pPr>
          </a:lstStyle>
          <a:p>
            <a:pPr>
              <a:defRPr/>
            </a:pPr>
            <a:fld id="{DECBF4AA-B3AA-4C00-A091-09807CF2DCE8}" type="slidenum">
              <a:rPr lang="en-US"/>
              <a:pPr>
                <a:defRPr/>
              </a:pPr>
              <a:t>‹#›</a:t>
            </a:fld>
            <a:endParaRPr lang="en-US" dirty="0"/>
          </a:p>
        </p:txBody>
      </p:sp>
    </p:spTree>
    <p:extLst>
      <p:ext uri="{BB962C8B-B14F-4D97-AF65-F5344CB8AC3E}">
        <p14:creationId xmlns:p14="http://schemas.microsoft.com/office/powerpoint/2010/main" val="3174256956"/>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6"/>
          <p:cNvSpPr>
            <a:spLocks noGrp="1"/>
          </p:cNvSpPr>
          <p:nvPr userDrawn="1">
            <p:ph type="sldNum" sz="quarter" idx="10"/>
          </p:nvPr>
        </p:nvSpPr>
        <p:spPr/>
        <p:txBody>
          <a:bodyPr/>
          <a:lstStyle>
            <a:lvl1pPr>
              <a:defRPr/>
            </a:lvl1pPr>
          </a:lstStyle>
          <a:p>
            <a:pPr>
              <a:defRPr/>
            </a:pPr>
            <a:fld id="{615480B6-FE55-47C2-884A-219BF3DFE0F8}" type="slidenum">
              <a:rPr lang="en-US"/>
              <a:pPr>
                <a:defRPr/>
              </a:pPr>
              <a:t>‹#›</a:t>
            </a:fld>
            <a:endParaRPr lang="en-US" dirty="0"/>
          </a:p>
        </p:txBody>
      </p:sp>
    </p:spTree>
    <p:extLst>
      <p:ext uri="{BB962C8B-B14F-4D97-AF65-F5344CB8AC3E}">
        <p14:creationId xmlns:p14="http://schemas.microsoft.com/office/powerpoint/2010/main" val="706832467"/>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userDrawn="1">
            <p:ph type="sldNum" sz="quarter" idx="10"/>
          </p:nvPr>
        </p:nvSpPr>
        <p:spPr/>
        <p:txBody>
          <a:bodyPr/>
          <a:lstStyle>
            <a:lvl1pPr>
              <a:defRPr/>
            </a:lvl1pPr>
          </a:lstStyle>
          <a:p>
            <a:pPr>
              <a:defRPr/>
            </a:pPr>
            <a:fld id="{BA26708C-35BC-4F89-8481-168A64039D23}" type="slidenum">
              <a:rPr lang="en-US"/>
              <a:pPr>
                <a:defRPr/>
              </a:pPr>
              <a:t>‹#›</a:t>
            </a:fld>
            <a:endParaRPr lang="en-US" dirty="0"/>
          </a:p>
        </p:txBody>
      </p:sp>
    </p:spTree>
    <p:extLst>
      <p:ext uri="{BB962C8B-B14F-4D97-AF65-F5344CB8AC3E}">
        <p14:creationId xmlns:p14="http://schemas.microsoft.com/office/powerpoint/2010/main" val="197797382"/>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8580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userDrawn="1">
            <p:ph type="sldNum" sz="quarter" idx="10"/>
          </p:nvPr>
        </p:nvSpPr>
        <p:spPr/>
        <p:txBody>
          <a:bodyPr/>
          <a:lstStyle>
            <a:lvl1pPr>
              <a:defRPr/>
            </a:lvl1pPr>
          </a:lstStyle>
          <a:p>
            <a:pPr>
              <a:defRPr/>
            </a:pPr>
            <a:fld id="{CC6715B5-679E-47D3-B816-4B459D1E1538}" type="slidenum">
              <a:rPr lang="en-US"/>
              <a:pPr>
                <a:defRPr/>
              </a:pPr>
              <a:t>‹#›</a:t>
            </a:fld>
            <a:endParaRPr lang="en-US" dirty="0"/>
          </a:p>
        </p:txBody>
      </p:sp>
    </p:spTree>
    <p:extLst>
      <p:ext uri="{BB962C8B-B14F-4D97-AF65-F5344CB8AC3E}">
        <p14:creationId xmlns:p14="http://schemas.microsoft.com/office/powerpoint/2010/main" val="2945361882"/>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6"/>
          <p:cNvSpPr>
            <a:spLocks noGrp="1"/>
          </p:cNvSpPr>
          <p:nvPr userDrawn="1">
            <p:ph type="sldNum" sz="quarter" idx="10"/>
          </p:nvPr>
        </p:nvSpPr>
        <p:spPr/>
        <p:txBody>
          <a:bodyPr/>
          <a:lstStyle>
            <a:lvl1pPr>
              <a:defRPr/>
            </a:lvl1pPr>
          </a:lstStyle>
          <a:p>
            <a:pPr>
              <a:defRPr/>
            </a:pPr>
            <a:fld id="{F5BC6657-83DD-42FC-93E1-6D7CA49ABBF5}" type="slidenum">
              <a:rPr lang="en-US"/>
              <a:pPr>
                <a:defRPr/>
              </a:pPr>
              <a:t>‹#›</a:t>
            </a:fld>
            <a:endParaRPr lang="en-US" dirty="0"/>
          </a:p>
        </p:txBody>
      </p:sp>
    </p:spTree>
    <p:extLst>
      <p:ext uri="{BB962C8B-B14F-4D97-AF65-F5344CB8AC3E}">
        <p14:creationId xmlns:p14="http://schemas.microsoft.com/office/powerpoint/2010/main" val="1259266911"/>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p:cNvSpPr>
          <p:nvPr userDrawn="1">
            <p:ph type="sldNum" sz="quarter" idx="10"/>
          </p:nvPr>
        </p:nvSpPr>
        <p:spPr/>
        <p:txBody>
          <a:bodyPr/>
          <a:lstStyle>
            <a:lvl1pPr>
              <a:defRPr/>
            </a:lvl1pPr>
          </a:lstStyle>
          <a:p>
            <a:pPr>
              <a:defRPr/>
            </a:pPr>
            <a:fld id="{7A31252E-3D2C-4A5E-B1A9-8873273DF167}" type="slidenum">
              <a:rPr lang="en-US"/>
              <a:pPr>
                <a:defRPr/>
              </a:pPr>
              <a:t>‹#›</a:t>
            </a:fld>
            <a:endParaRPr lang="en-US" dirty="0"/>
          </a:p>
        </p:txBody>
      </p:sp>
    </p:spTree>
    <p:extLst>
      <p:ext uri="{BB962C8B-B14F-4D97-AF65-F5344CB8AC3E}">
        <p14:creationId xmlns:p14="http://schemas.microsoft.com/office/powerpoint/2010/main" val="2979492770"/>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6"/>
          <p:cNvSpPr>
            <a:spLocks noGrp="1"/>
          </p:cNvSpPr>
          <p:nvPr userDrawn="1">
            <p:ph type="sldNum" sz="quarter" idx="10"/>
          </p:nvPr>
        </p:nvSpPr>
        <p:spPr/>
        <p:txBody>
          <a:bodyPr/>
          <a:lstStyle>
            <a:lvl1pPr>
              <a:defRPr/>
            </a:lvl1pPr>
          </a:lstStyle>
          <a:p>
            <a:pPr>
              <a:defRPr/>
            </a:pPr>
            <a:fld id="{FF1739C4-DB68-4CE7-8ECB-2E7D1DEFE54A}" type="slidenum">
              <a:rPr lang="en-US"/>
              <a:pPr>
                <a:defRPr/>
              </a:pPr>
              <a:t>‹#›</a:t>
            </a:fld>
            <a:endParaRPr lang="en-US" dirty="0"/>
          </a:p>
        </p:txBody>
      </p:sp>
    </p:spTree>
    <p:extLst>
      <p:ext uri="{BB962C8B-B14F-4D97-AF65-F5344CB8AC3E}">
        <p14:creationId xmlns:p14="http://schemas.microsoft.com/office/powerpoint/2010/main" val="4152800541"/>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6"/>
          <p:cNvSpPr>
            <a:spLocks noGrp="1"/>
          </p:cNvSpPr>
          <p:nvPr userDrawn="1">
            <p:ph type="sldNum" sz="quarter" idx="10"/>
          </p:nvPr>
        </p:nvSpPr>
        <p:spPr/>
        <p:txBody>
          <a:bodyPr/>
          <a:lstStyle>
            <a:lvl1pPr>
              <a:defRPr/>
            </a:lvl1pPr>
          </a:lstStyle>
          <a:p>
            <a:pPr>
              <a:defRPr/>
            </a:pPr>
            <a:fld id="{625DF30E-CDCC-4A15-B3E1-3703CEC95712}" type="slidenum">
              <a:rPr lang="en-US"/>
              <a:pPr>
                <a:defRPr/>
              </a:pPr>
              <a:t>‹#›</a:t>
            </a:fld>
            <a:endParaRPr lang="en-US" dirty="0"/>
          </a:p>
        </p:txBody>
      </p:sp>
    </p:spTree>
    <p:extLst>
      <p:ext uri="{BB962C8B-B14F-4D97-AF65-F5344CB8AC3E}">
        <p14:creationId xmlns:p14="http://schemas.microsoft.com/office/powerpoint/2010/main" val="4281509728"/>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6"/>
          <p:cNvSpPr>
            <a:spLocks noGrp="1"/>
          </p:cNvSpPr>
          <p:nvPr userDrawn="1">
            <p:ph type="sldNum" sz="quarter" idx="10"/>
          </p:nvPr>
        </p:nvSpPr>
        <p:spPr/>
        <p:txBody>
          <a:bodyPr/>
          <a:lstStyle>
            <a:lvl1pPr>
              <a:defRPr/>
            </a:lvl1pPr>
          </a:lstStyle>
          <a:p>
            <a:pPr>
              <a:defRPr/>
            </a:pPr>
            <a:fld id="{3E6BBB58-557E-4FF4-B082-D31486521B74}" type="slidenum">
              <a:rPr lang="en-US"/>
              <a:pPr>
                <a:defRPr/>
              </a:pPr>
              <a:t>‹#›</a:t>
            </a:fld>
            <a:endParaRPr lang="en-US" dirty="0"/>
          </a:p>
        </p:txBody>
      </p:sp>
    </p:spTree>
    <p:extLst>
      <p:ext uri="{BB962C8B-B14F-4D97-AF65-F5344CB8AC3E}">
        <p14:creationId xmlns:p14="http://schemas.microsoft.com/office/powerpoint/2010/main" val="1950610269"/>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457200"/>
            <a:ext cx="2076450" cy="5940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76950" cy="5940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6"/>
          <p:cNvSpPr>
            <a:spLocks noGrp="1"/>
          </p:cNvSpPr>
          <p:nvPr userDrawn="1">
            <p:ph type="sldNum" sz="quarter" idx="10"/>
          </p:nvPr>
        </p:nvSpPr>
        <p:spPr/>
        <p:txBody>
          <a:bodyPr/>
          <a:lstStyle>
            <a:lvl1pPr>
              <a:defRPr/>
            </a:lvl1pPr>
          </a:lstStyle>
          <a:p>
            <a:pPr>
              <a:defRPr/>
            </a:pPr>
            <a:fld id="{4F41D566-EE53-4246-8B4C-77A03E6319EE}" type="slidenum">
              <a:rPr lang="en-US"/>
              <a:pPr>
                <a:defRPr/>
              </a:pPr>
              <a:t>‹#›</a:t>
            </a:fld>
            <a:endParaRPr lang="en-US" dirty="0"/>
          </a:p>
        </p:txBody>
      </p:sp>
    </p:spTree>
    <p:extLst>
      <p:ext uri="{BB962C8B-B14F-4D97-AF65-F5344CB8AC3E}">
        <p14:creationId xmlns:p14="http://schemas.microsoft.com/office/powerpoint/2010/main" val="4149044069"/>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52600" y="379413"/>
            <a:ext cx="5942013" cy="1068387"/>
          </a:xfrm>
        </p:spPr>
        <p:txBody>
          <a:bodyPr/>
          <a:lstStyle/>
          <a:p>
            <a:r>
              <a:rPr lang="en-US" smtClean="0"/>
              <a:t>Click to edit Master title style</a:t>
            </a:r>
            <a:endParaRPr lang="en-US"/>
          </a:p>
        </p:txBody>
      </p:sp>
    </p:spTree>
    <p:extLst>
      <p:ext uri="{BB962C8B-B14F-4D97-AF65-F5344CB8AC3E}">
        <p14:creationId xmlns:p14="http://schemas.microsoft.com/office/powerpoint/2010/main" val="23152617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1674965"/>
      </p:ext>
    </p:extLst>
  </p:cSld>
  <p:clrMapOvr>
    <a:masterClrMapping/>
  </p:clrMapOvr>
  <p:transition spd="med" advClick="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2" name="Group 31"/>
          <p:cNvGrpSpPr>
            <a:grpSpLocks/>
          </p:cNvGrpSpPr>
          <p:nvPr userDrawn="1"/>
        </p:nvGrpSpPr>
        <p:grpSpPr bwMode="auto">
          <a:xfrm>
            <a:off x="0" y="0"/>
            <a:ext cx="9144000" cy="1289050"/>
            <a:chOff x="0" y="-3175"/>
            <a:chExt cx="9144000" cy="1289050"/>
          </a:xfrm>
        </p:grpSpPr>
        <p:pic>
          <p:nvPicPr>
            <p:cNvPr id="3" name="Picture 9" descr="_0015_16.jpg"/>
            <p:cNvPicPr>
              <a:picLocks noChangeAspect="1"/>
            </p:cNvPicPr>
            <p:nvPr/>
          </p:nvPicPr>
          <p:blipFill>
            <a:blip r:embed="rId2">
              <a:extLst>
                <a:ext uri="{28A0092B-C50C-407E-A947-70E740481C1C}">
                  <a14:useLocalDpi xmlns:a14="http://schemas.microsoft.com/office/drawing/2010/main" val="0"/>
                </a:ext>
              </a:extLst>
            </a:blip>
            <a:srcRect b="4274"/>
            <a:stretch>
              <a:fillRect/>
            </a:stretch>
          </p:blipFill>
          <p:spPr bwMode="auto">
            <a:xfrm>
              <a:off x="0" y="0"/>
              <a:ext cx="91440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21"/>
            <p:cNvSpPr>
              <a:spLocks/>
            </p:cNvSpPr>
            <p:nvPr/>
          </p:nvSpPr>
          <p:spPr bwMode="auto">
            <a:xfrm>
              <a:off x="1371600" y="-3175"/>
              <a:ext cx="7256463" cy="1289050"/>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chemeClr val="bg1"/>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en-US"/>
            </a:p>
          </p:txBody>
        </p:sp>
        <p:sp>
          <p:nvSpPr>
            <p:cNvPr id="5" name="Freeform 21"/>
            <p:cNvSpPr>
              <a:spLocks/>
            </p:cNvSpPr>
            <p:nvPr/>
          </p:nvSpPr>
          <p:spPr bwMode="auto">
            <a:xfrm>
              <a:off x="0" y="0"/>
              <a:ext cx="7239000" cy="1285875"/>
            </a:xfrm>
            <a:custGeom>
              <a:avLst/>
              <a:gdLst>
                <a:gd name="T0" fmla="*/ 0 w 4560"/>
                <a:gd name="T1" fmla="*/ 0 h 810"/>
                <a:gd name="T2" fmla="*/ 2147483647 w 4560"/>
                <a:gd name="T3" fmla="*/ 0 h 810"/>
                <a:gd name="T4" fmla="*/ 2147483647 w 4560"/>
                <a:gd name="T5" fmla="*/ 2147483647 h 810"/>
                <a:gd name="T6" fmla="*/ 0 w 4560"/>
                <a:gd name="T7" fmla="*/ 2147483647 h 810"/>
                <a:gd name="T8" fmla="*/ 0 w 4560"/>
                <a:gd name="T9" fmla="*/ 0 h 8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60" h="810">
                  <a:moveTo>
                    <a:pt x="0" y="0"/>
                  </a:moveTo>
                  <a:lnTo>
                    <a:pt x="3216" y="0"/>
                  </a:lnTo>
                  <a:lnTo>
                    <a:pt x="4560" y="810"/>
                  </a:lnTo>
                  <a:lnTo>
                    <a:pt x="0" y="810"/>
                  </a:lnTo>
                  <a:lnTo>
                    <a:pt x="0" y="0"/>
                  </a:lnTo>
                  <a:close/>
                </a:path>
              </a:pathLst>
            </a:custGeom>
            <a:solidFill>
              <a:srgbClr val="0091B2"/>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en-US"/>
            </a:p>
          </p:txBody>
        </p:sp>
      </p:grpSp>
      <p:sp>
        <p:nvSpPr>
          <p:cNvPr id="6" name="Slide Number Placeholder 2"/>
          <p:cNvSpPr>
            <a:spLocks noGrp="1"/>
          </p:cNvSpPr>
          <p:nvPr>
            <p:ph type="sldNum" sz="quarter" idx="10"/>
          </p:nvPr>
        </p:nvSpPr>
        <p:spPr/>
        <p:txBody>
          <a:bodyPr/>
          <a:lstStyle>
            <a:lvl1pPr>
              <a:defRPr>
                <a:solidFill>
                  <a:srgbClr val="A6A6A6"/>
                </a:solidFill>
              </a:defRPr>
            </a:lvl1pPr>
          </a:lstStyle>
          <a:p>
            <a:pPr>
              <a:defRPr/>
            </a:pPr>
            <a:fld id="{10BFE744-1198-4947-8C05-5A4EBF9D5D33}" type="slidenum">
              <a:rPr lang="en-US"/>
              <a:pPr>
                <a:defRPr/>
              </a:pPr>
              <a:t>‹#›</a:t>
            </a:fld>
            <a:endParaRPr lang="en-US"/>
          </a:p>
        </p:txBody>
      </p:sp>
      <p:sp>
        <p:nvSpPr>
          <p:cNvPr id="7" name="Footer Placeholder 3"/>
          <p:cNvSpPr>
            <a:spLocks noGrp="1"/>
          </p:cNvSpPr>
          <p:nvPr>
            <p:ph type="ftr" sz="quarter" idx="11"/>
          </p:nvPr>
        </p:nvSpPr>
        <p:spPr>
          <a:xfrm>
            <a:off x="0" y="6324600"/>
            <a:ext cx="6705600" cy="533400"/>
          </a:xfrm>
          <a:prstGeom prst="rect">
            <a:avLst/>
          </a:prstGeom>
        </p:spPr>
        <p:txBody>
          <a:bodyPr/>
          <a:lstStyle>
            <a:lvl1pPr eaLnBrk="0" hangingPunct="0">
              <a:defRPr>
                <a:latin typeface="AGaramond Semibold" charset="0"/>
                <a:ea typeface="ＭＳ Ｐゴシック" pitchFamily="34" charset="-128"/>
                <a:cs typeface="+mn-cs"/>
              </a:defRPr>
            </a:lvl1pPr>
          </a:lstStyle>
          <a:p>
            <a:pPr>
              <a:defRPr/>
            </a:pPr>
            <a:r>
              <a:rPr lang="en-US"/>
              <a:t>Source:</a:t>
            </a:r>
          </a:p>
        </p:txBody>
      </p:sp>
    </p:spTree>
    <p:extLst>
      <p:ext uri="{BB962C8B-B14F-4D97-AF65-F5344CB8AC3E}">
        <p14:creationId xmlns:p14="http://schemas.microsoft.com/office/powerpoint/2010/main" val="533635875"/>
      </p:ext>
    </p:extLst>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CBA2F59-F238-485A-A1E0-CB77294B0793}"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AB01666-F888-4716-87D9-8E2B2A3A8A2B}" type="datetimeFigureOut">
              <a:rPr lang="en-US" smtClean="0"/>
              <a:t>8/4/2013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AB01666-F888-4716-87D9-8E2B2A3A8A2B}" type="datetimeFigureOut">
              <a:rPr lang="en-US" smtClean="0"/>
              <a:t>8/4/2013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CBA2F59-F238-485A-A1E0-CB77294B07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AB01666-F888-4716-87D9-8E2B2A3A8A2B}" type="datetimeFigureOut">
              <a:rPr lang="en-US" smtClean="0"/>
              <a:t>8/4/2013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CBA2F59-F238-485A-A1E0-CB77294B0793}"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695114" y="228600"/>
            <a:ext cx="6991685" cy="914400"/>
          </a:xfrm>
          <a:prstGeom prst="rect">
            <a:avLst/>
          </a:prstGeom>
        </p:spPr>
        <p:txBody>
          <a:bodyPr vert="horz" anchor="ctr">
            <a:no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371600"/>
            <a:ext cx="8229600" cy="4635691"/>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AB01666-F888-4716-87D9-8E2B2A3A8A2B}" type="datetimeFigureOut">
              <a:rPr lang="en-US" smtClean="0"/>
              <a:t>8/4/2013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CBA2F59-F238-485A-A1E0-CB77294B0793}" type="slidenum">
              <a:rPr lang="en-US" smtClean="0"/>
              <a:t>‹#›</a:t>
            </a:fld>
            <a:endParaRPr lang="en-US"/>
          </a:p>
        </p:txBody>
      </p:sp>
      <p:pic>
        <p:nvPicPr>
          <p:cNvPr id="1026" name="Picture 1" descr="Description: pses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52400" y="76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8" r:id="rId12"/>
    <p:sldLayoutId id="2147483689" r:id="rId13"/>
  </p:sldLayoutIdLst>
  <p:txStyles>
    <p:title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4"/>
          <p:cNvSpPr>
            <a:spLocks noChangeArrowheads="1"/>
          </p:cNvSpPr>
          <p:nvPr userDrawn="1"/>
        </p:nvSpPr>
        <p:spPr bwMode="gray">
          <a:xfrm>
            <a:off x="0" y="6477000"/>
            <a:ext cx="9144000" cy="381000"/>
          </a:xfrm>
          <a:prstGeom prst="rect">
            <a:avLst/>
          </a:prstGeom>
          <a:gradFill rotWithShape="1">
            <a:gsLst>
              <a:gs pos="0">
                <a:srgbClr val="800000"/>
              </a:gs>
              <a:gs pos="100000">
                <a:srgbClr val="3B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27" name="Rectangle 3"/>
          <p:cNvSpPr>
            <a:spLocks noChangeArrowheads="1"/>
          </p:cNvSpPr>
          <p:nvPr userDrawn="1"/>
        </p:nvSpPr>
        <p:spPr bwMode="gray">
          <a:xfrm>
            <a:off x="0" y="0"/>
            <a:ext cx="9144000" cy="990600"/>
          </a:xfrm>
          <a:prstGeom prst="rect">
            <a:avLst/>
          </a:prstGeom>
          <a:gradFill rotWithShape="1">
            <a:gsLst>
              <a:gs pos="0">
                <a:srgbClr val="470018"/>
              </a:gs>
              <a:gs pos="100000">
                <a:srgbClr val="9900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28" name="Rectangle 5"/>
          <p:cNvSpPr>
            <a:spLocks noChangeArrowheads="1"/>
          </p:cNvSpPr>
          <p:nvPr userDrawn="1"/>
        </p:nvSpPr>
        <p:spPr bwMode="gray">
          <a:xfrm>
            <a:off x="8839200" y="228600"/>
            <a:ext cx="304800" cy="6477000"/>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29" name="Rectangle 6"/>
          <p:cNvSpPr>
            <a:spLocks noChangeArrowheads="1"/>
          </p:cNvSpPr>
          <p:nvPr userDrawn="1"/>
        </p:nvSpPr>
        <p:spPr bwMode="gray">
          <a:xfrm>
            <a:off x="1752600" y="381000"/>
            <a:ext cx="70866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1030" name="Rectangle 9"/>
          <p:cNvSpPr>
            <a:spLocks noChangeArrowheads="1"/>
          </p:cNvSpPr>
          <p:nvPr userDrawn="1"/>
        </p:nvSpPr>
        <p:spPr bwMode="gray">
          <a:xfrm>
            <a:off x="0" y="1041400"/>
            <a:ext cx="1752600" cy="152400"/>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latin typeface="Arial" pitchFamily="34" charset="0"/>
            </a:endParaRPr>
          </a:p>
        </p:txBody>
      </p:sp>
      <p:sp>
        <p:nvSpPr>
          <p:cNvPr id="812039" name="Rectangle 10"/>
          <p:cNvSpPr>
            <a:spLocks noGrp="1" noChangeArrowheads="1"/>
          </p:cNvSpPr>
          <p:nvPr>
            <p:ph type="title"/>
          </p:nvPr>
        </p:nvSpPr>
        <p:spPr bwMode="auto">
          <a:xfrm>
            <a:off x="1905000" y="457200"/>
            <a:ext cx="68580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2" name="Rectangle 11"/>
          <p:cNvSpPr>
            <a:spLocks noGrp="1" noChangeArrowheads="1"/>
          </p:cNvSpPr>
          <p:nvPr>
            <p:ph type="body" idx="1"/>
          </p:nvPr>
        </p:nvSpPr>
        <p:spPr bwMode="auto">
          <a:xfrm>
            <a:off x="457200" y="1371600"/>
            <a:ext cx="8229600"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8" name="Text Box 14"/>
          <p:cNvSpPr txBox="1">
            <a:spLocks noChangeArrowheads="1"/>
          </p:cNvSpPr>
          <p:nvPr/>
        </p:nvSpPr>
        <p:spPr bwMode="white">
          <a:xfrm>
            <a:off x="228600" y="2743200"/>
            <a:ext cx="1157288" cy="733425"/>
          </a:xfrm>
          <a:prstGeom prst="rect">
            <a:avLst/>
          </a:prstGeom>
          <a:noFill/>
          <a:ln>
            <a:noFill/>
          </a:ln>
          <a:extLst/>
        </p:spPr>
        <p:txBody>
          <a:bodyPr wrap="none">
            <a:spAutoFit/>
          </a:bodyPr>
          <a:lstStyle>
            <a:lvl1pPr>
              <a:defRPr sz="2800">
                <a:solidFill>
                  <a:schemeClr val="tx1"/>
                </a:solidFill>
                <a:latin typeface="AGaramond Semibold" charset="0"/>
                <a:ea typeface="ＭＳ Ｐゴシック" pitchFamily="34" charset="-128"/>
              </a:defRPr>
            </a:lvl1pPr>
            <a:lvl2pPr marL="742950" indent="-285750">
              <a:defRPr sz="2800">
                <a:solidFill>
                  <a:schemeClr val="tx1"/>
                </a:solidFill>
                <a:latin typeface="AGaramond Semibold" charset="0"/>
                <a:ea typeface="ＭＳ Ｐゴシック" pitchFamily="34" charset="-128"/>
              </a:defRPr>
            </a:lvl2pPr>
            <a:lvl3pPr marL="1143000" indent="-228600">
              <a:defRPr sz="2800">
                <a:solidFill>
                  <a:schemeClr val="tx1"/>
                </a:solidFill>
                <a:latin typeface="AGaramond Semibold" charset="0"/>
                <a:ea typeface="ＭＳ Ｐゴシック" pitchFamily="34" charset="-128"/>
              </a:defRPr>
            </a:lvl3pPr>
            <a:lvl4pPr marL="1600200" indent="-228600">
              <a:defRPr sz="2800">
                <a:solidFill>
                  <a:schemeClr val="tx1"/>
                </a:solidFill>
                <a:latin typeface="AGaramond Semibold" charset="0"/>
                <a:ea typeface="ＭＳ Ｐゴシック" pitchFamily="34" charset="-128"/>
              </a:defRPr>
            </a:lvl4pPr>
            <a:lvl5pPr marL="2057400" indent="-228600">
              <a:defRPr sz="2800">
                <a:solidFill>
                  <a:schemeClr val="tx1"/>
                </a:solidFill>
                <a:latin typeface="AGaramond Semibold"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AGaramond Semibold" charset="0"/>
                <a:ea typeface="ＭＳ Ｐゴシック" pitchFamily="34" charset="-128"/>
              </a:defRPr>
            </a:lvl9pPr>
          </a:lstStyle>
          <a:p>
            <a:pPr>
              <a:defRPr/>
            </a:pPr>
            <a:r>
              <a:rPr lang="en-US" sz="1600" b="1" smtClean="0">
                <a:solidFill>
                  <a:schemeClr val="bg1"/>
                </a:solidFill>
                <a:latin typeface="Arial" pitchFamily="34" charset="0"/>
                <a:cs typeface="+mn-cs"/>
              </a:rPr>
              <a:t>Company</a:t>
            </a:r>
          </a:p>
          <a:p>
            <a:pPr>
              <a:defRPr/>
            </a:pPr>
            <a:r>
              <a:rPr lang="en-US" sz="2600" b="1" smtClean="0">
                <a:solidFill>
                  <a:schemeClr val="bg1"/>
                </a:solidFill>
                <a:latin typeface="Arial" pitchFamily="34" charset="0"/>
                <a:cs typeface="+mn-cs"/>
              </a:rPr>
              <a:t>LOGO</a:t>
            </a:r>
          </a:p>
        </p:txBody>
      </p:sp>
      <p:pic>
        <p:nvPicPr>
          <p:cNvPr id="1034" name="Picture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8600" y="381000"/>
            <a:ext cx="1371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lide Number Placeholder 6"/>
          <p:cNvSpPr>
            <a:spLocks noGrp="1"/>
          </p:cNvSpPr>
          <p:nvPr userDrawn="1">
            <p:ph type="sldNum" sz="quarter" idx="4"/>
          </p:nvPr>
        </p:nvSpPr>
        <p:spPr>
          <a:xfrm>
            <a:off x="8242300" y="6521450"/>
            <a:ext cx="901700" cy="336550"/>
          </a:xfrm>
          <a:prstGeom prst="rect">
            <a:avLst/>
          </a:prstGeom>
        </p:spPr>
        <p:txBody>
          <a:bodyPr/>
          <a:lstStyle>
            <a:lvl1pPr algn="r" eaLnBrk="0" hangingPunct="0">
              <a:defRPr sz="1400">
                <a:solidFill>
                  <a:schemeClr val="bg1"/>
                </a:solidFill>
                <a:latin typeface="AGaramond Semibold" charset="0"/>
                <a:ea typeface="ＭＳ Ｐゴシック" pitchFamily="34" charset="-128"/>
                <a:cs typeface="+mn-cs"/>
              </a:defRPr>
            </a:lvl1pPr>
          </a:lstStyle>
          <a:p>
            <a:pPr>
              <a:defRPr/>
            </a:pPr>
            <a:fld id="{90C7BD97-3F3B-4FE6-AF46-C4FF3A32C4A3}" type="slidenum">
              <a:rPr lang="en-US"/>
              <a:pPr>
                <a:defRPr/>
              </a:pPr>
              <a:t>‹#›</a:t>
            </a:fld>
            <a:endParaRPr lang="en-US" dirty="0"/>
          </a:p>
        </p:txBody>
      </p:sp>
    </p:spTree>
    <p:extLst>
      <p:ext uri="{BB962C8B-B14F-4D97-AF65-F5344CB8AC3E}">
        <p14:creationId xmlns:p14="http://schemas.microsoft.com/office/powerpoint/2010/main" val="42259201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ransition>
    <p:fade thruBlk="1"/>
  </p:transition>
  <p:timing>
    <p:tnLst>
      <p:par>
        <p:cTn id="1" dur="indefinite" restart="never" nodeType="tmRoot"/>
      </p:par>
    </p:tnLst>
  </p:timing>
  <p:hf hdr="0" ftr="0" dt="0"/>
  <p:txStyles>
    <p:titleStyle>
      <a:lvl1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mj-lt"/>
          <a:ea typeface="MS PGothic" pitchFamily="34" charset="-128"/>
          <a:cs typeface="ＭＳ Ｐゴシック" pitchFamily="-112" charset="-128"/>
        </a:defRPr>
      </a:lvl1pPr>
      <a:lvl2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2pPr>
      <a:lvl3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3pPr>
      <a:lvl4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4pPr>
      <a:lvl5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MS PGothic" pitchFamily="34" charset="-128"/>
          <a:cs typeface="ＭＳ Ｐゴシック" pitchFamily="-112" charset="-128"/>
        </a:defRPr>
      </a:lvl5pPr>
      <a:lvl6pPr marL="4572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6pPr>
      <a:lvl7pPr marL="9144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7pPr>
      <a:lvl8pPr marL="13716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8pPr>
      <a:lvl9pPr marL="18288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rgbClr val="000066"/>
          </a:solidFill>
          <a:latin typeface="+mn-lt"/>
          <a:ea typeface="MS PGothic" pitchFamily="34" charset="-128"/>
          <a:cs typeface="ＭＳ Ｐゴシック" pitchFamily="-112" charset="-128"/>
        </a:defRPr>
      </a:lvl1pPr>
      <a:lvl2pPr marL="742950" indent="-285750" algn="l" rtl="0" eaLnBrk="0" fontAlgn="base" hangingPunct="0">
        <a:spcBef>
          <a:spcPct val="20000"/>
        </a:spcBef>
        <a:spcAft>
          <a:spcPct val="0"/>
        </a:spcAft>
        <a:buSzPct val="50000"/>
        <a:buFont typeface="Wingdings 2" pitchFamily="18" charset="2"/>
        <a:buChar char=""/>
        <a:defRPr sz="2800">
          <a:solidFill>
            <a:srgbClr val="000066"/>
          </a:solidFill>
          <a:latin typeface="+mn-lt"/>
          <a:ea typeface="MS PGothic" pitchFamily="34" charset="-128"/>
        </a:defRPr>
      </a:lvl2pPr>
      <a:lvl3pPr marL="1143000" indent="-228600" algn="l" rtl="0" eaLnBrk="0" fontAlgn="base" hangingPunct="0">
        <a:spcBef>
          <a:spcPct val="20000"/>
        </a:spcBef>
        <a:spcAft>
          <a:spcPct val="0"/>
        </a:spcAft>
        <a:buFont typeface="Wingdings" pitchFamily="2" charset="2"/>
        <a:buChar char="§"/>
        <a:defRPr sz="2400">
          <a:solidFill>
            <a:srgbClr val="000066"/>
          </a:solidFill>
          <a:latin typeface="+mn-lt"/>
          <a:ea typeface="MS PGothic" pitchFamily="34" charset="-128"/>
        </a:defRPr>
      </a:lvl3pPr>
      <a:lvl4pPr marL="1600200" indent="-228600" algn="l" rtl="0" eaLnBrk="0" fontAlgn="base" hangingPunct="0">
        <a:spcBef>
          <a:spcPct val="20000"/>
        </a:spcBef>
        <a:spcAft>
          <a:spcPct val="0"/>
        </a:spcAft>
        <a:buSzPct val="60000"/>
        <a:buFont typeface="Wingdings 2" pitchFamily="18" charset="2"/>
        <a:buChar char=""/>
        <a:defRPr sz="2000">
          <a:solidFill>
            <a:srgbClr val="000066"/>
          </a:solidFill>
          <a:latin typeface="+mn-lt"/>
          <a:ea typeface="MS PGothic" pitchFamily="34" charset="-128"/>
        </a:defRPr>
      </a:lvl4pPr>
      <a:lvl5pPr marL="2057400" indent="-228600" algn="l" rtl="0" eaLnBrk="0" fontAlgn="base" hangingPunct="0">
        <a:spcBef>
          <a:spcPct val="20000"/>
        </a:spcBef>
        <a:spcAft>
          <a:spcPct val="0"/>
        </a:spcAft>
        <a:buFont typeface="Wingdings" pitchFamily="2" charset="2"/>
        <a:buChar char="§"/>
        <a:defRPr sz="2000">
          <a:solidFill>
            <a:srgbClr val="000066"/>
          </a:solidFill>
          <a:latin typeface="+mn-lt"/>
          <a:ea typeface="MS PGothic" pitchFamily="34" charset="-128"/>
        </a:defRPr>
      </a:lvl5pPr>
      <a:lvl6pPr marL="25146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6pPr>
      <a:lvl7pPr marL="29718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7pPr>
      <a:lvl8pPr marL="34290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8pPr>
      <a:lvl9pPr marL="3886200" indent="-228600" algn="l" rtl="0" eaLnBrk="0" fontAlgn="base" hangingPunct="0">
        <a:spcBef>
          <a:spcPct val="20000"/>
        </a:spcBef>
        <a:spcAft>
          <a:spcPct val="0"/>
        </a:spcAft>
        <a:buFont typeface="Wingdings" pitchFamily="-112" charset="2"/>
        <a:buChar char="§"/>
        <a:defRPr sz="2000">
          <a:solidFill>
            <a:srgbClr val="000066"/>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mailto:frank.duffin@sreb.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4495800" y="685800"/>
            <a:ext cx="1841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ctr"/>
            <a:endParaRPr lang="en-US" sz="5400">
              <a:solidFill>
                <a:srgbClr val="003399"/>
              </a:solidFill>
              <a:latin typeface="Times New Roman" pitchFamily="18" charset="0"/>
            </a:endParaRPr>
          </a:p>
        </p:txBody>
      </p:sp>
      <p:sp>
        <p:nvSpPr>
          <p:cNvPr id="17411" name="Title 1"/>
          <p:cNvSpPr txBox="1">
            <a:spLocks/>
          </p:cNvSpPr>
          <p:nvPr/>
        </p:nvSpPr>
        <p:spPr bwMode="auto">
          <a:xfrm>
            <a:off x="685800" y="865188"/>
            <a:ext cx="8458200" cy="332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ctr"/>
            <a:endParaRPr lang="en-US" sz="3600" b="1" i="1" dirty="0">
              <a:solidFill>
                <a:srgbClr val="2D2D89"/>
              </a:solidFill>
              <a:latin typeface="Arial" pitchFamily="34" charset="0"/>
            </a:endParaRPr>
          </a:p>
          <a:p>
            <a:pPr algn="ctr"/>
            <a:endParaRPr lang="en-US" sz="3600" b="1" i="1" dirty="0">
              <a:solidFill>
                <a:srgbClr val="2D2D89"/>
              </a:solidFill>
              <a:latin typeface="Arial" pitchFamily="34" charset="0"/>
            </a:endParaRPr>
          </a:p>
          <a:p>
            <a:pPr algn="ctr"/>
            <a:endParaRPr lang="en-US" sz="3600" b="1" i="1" dirty="0">
              <a:solidFill>
                <a:srgbClr val="2D2D89"/>
              </a:solidFill>
              <a:latin typeface="Arial" pitchFamily="34" charset="0"/>
            </a:endParaRPr>
          </a:p>
          <a:p>
            <a:pPr algn="ctr"/>
            <a:endParaRPr lang="en-US" sz="3600" b="1" i="1" dirty="0">
              <a:solidFill>
                <a:srgbClr val="2D2D89"/>
              </a:solidFill>
              <a:latin typeface="Arial" pitchFamily="34" charset="0"/>
            </a:endParaRPr>
          </a:p>
          <a:p>
            <a:pPr algn="ctr"/>
            <a:r>
              <a:rPr lang="en-US" sz="3600" b="1" i="1" dirty="0">
                <a:solidFill>
                  <a:srgbClr val="2D2D89"/>
                </a:solidFill>
                <a:latin typeface="Arial" pitchFamily="34" charset="0"/>
              </a:rPr>
              <a:t>Literacy Design Collaborative</a:t>
            </a:r>
          </a:p>
          <a:p>
            <a:pPr algn="ctr"/>
            <a:r>
              <a:rPr lang="en-US" sz="3600" b="1" dirty="0">
                <a:solidFill>
                  <a:srgbClr val="2D2D89"/>
                </a:solidFill>
                <a:latin typeface="Arial" pitchFamily="34" charset="0"/>
              </a:rPr>
              <a:t>Disciplinary Reading</a:t>
            </a:r>
          </a:p>
          <a:p>
            <a:pPr algn="ctr"/>
            <a:r>
              <a:rPr lang="en-US" sz="3600" b="1" i="1" dirty="0">
                <a:solidFill>
                  <a:srgbClr val="2D2D89"/>
                </a:solidFill>
                <a:latin typeface="Arial" pitchFamily="34" charset="0"/>
              </a:rPr>
              <a:t>and</a:t>
            </a:r>
          </a:p>
          <a:p>
            <a:pPr algn="ctr"/>
            <a:r>
              <a:rPr lang="en-US" sz="3600" b="1" dirty="0">
                <a:solidFill>
                  <a:srgbClr val="2D2D89"/>
                </a:solidFill>
                <a:latin typeface="Arial" pitchFamily="34" charset="0"/>
              </a:rPr>
              <a:t>Working on Modules</a:t>
            </a:r>
          </a:p>
          <a:p>
            <a:pPr algn="ctr"/>
            <a:endParaRPr lang="en-US" b="1" dirty="0">
              <a:solidFill>
                <a:srgbClr val="2D2D89"/>
              </a:solidFill>
              <a:latin typeface="Arial" pitchFamily="34" charset="0"/>
            </a:endParaRPr>
          </a:p>
          <a:p>
            <a:pPr algn="ctr"/>
            <a:r>
              <a:rPr lang="en-US" b="1" dirty="0">
                <a:solidFill>
                  <a:srgbClr val="2D2D89"/>
                </a:solidFill>
                <a:latin typeface="Arial" pitchFamily="34" charset="0"/>
              </a:rPr>
              <a:t>Day 3</a:t>
            </a:r>
          </a:p>
          <a:p>
            <a:pPr algn="ctr"/>
            <a:endParaRPr lang="en-US" b="1" dirty="0">
              <a:solidFill>
                <a:srgbClr val="2D2D89"/>
              </a:solidFill>
              <a:latin typeface="Arial" pitchFamily="34" charset="0"/>
            </a:endParaRPr>
          </a:p>
          <a:p>
            <a:pPr algn="ctr"/>
            <a:endParaRPr lang="en-US" b="1" dirty="0">
              <a:solidFill>
                <a:srgbClr val="2D2D89"/>
              </a:solidFill>
              <a:latin typeface="Arial" pitchFamily="34" charset="0"/>
            </a:endParaRPr>
          </a:p>
          <a:p>
            <a:pPr algn="ctr"/>
            <a:r>
              <a:rPr lang="en-US" sz="3600" dirty="0">
                <a:ea typeface="ＭＳ Ｐゴシック" pitchFamily="-112" charset="-128"/>
              </a:rPr>
              <a:t>Frank Duffin</a:t>
            </a:r>
            <a:br>
              <a:rPr lang="en-US" sz="3600" dirty="0">
                <a:ea typeface="ＭＳ Ｐゴシック" pitchFamily="-112" charset="-128"/>
              </a:rPr>
            </a:br>
            <a:r>
              <a:rPr lang="en-US" sz="3200" i="1" dirty="0">
                <a:ea typeface="ＭＳ Ｐゴシック" pitchFamily="-112" charset="-128"/>
              </a:rPr>
              <a:t>LDC Program Manager &amp; Secondary Literacy Consultant</a:t>
            </a:r>
            <a:endParaRPr lang="en-US" sz="3200" b="1" dirty="0">
              <a:solidFill>
                <a:srgbClr val="2D2D89"/>
              </a:solidFill>
              <a:latin typeface="Arial" pitchFamily="34" charset="0"/>
            </a:endParaRPr>
          </a:p>
        </p:txBody>
      </p:sp>
      <p:sp>
        <p:nvSpPr>
          <p:cNvPr id="17412" name="Slide Number Placeholder 3"/>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9CCE6762-58E4-4811-8802-016CE9263811}" type="slidenum">
              <a:rPr lang="en-US" sz="1000" smtClean="0">
                <a:solidFill>
                  <a:srgbClr val="2D2D89"/>
                </a:solidFill>
              </a:rPr>
              <a:pPr/>
              <a:t>1</a:t>
            </a:fld>
            <a:endParaRPr lang="en-US" sz="1000" smtClean="0">
              <a:solidFill>
                <a:srgbClr val="2D2D89"/>
              </a:solidFill>
            </a:endParaRPr>
          </a:p>
        </p:txBody>
      </p:sp>
    </p:spTree>
    <p:extLst>
      <p:ext uri="{BB962C8B-B14F-4D97-AF65-F5344CB8AC3E}">
        <p14:creationId xmlns:p14="http://schemas.microsoft.com/office/powerpoint/2010/main" val="216378349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Physicist’s Notebook</a:t>
            </a:r>
            <a:endParaRPr lang="en-US" dirty="0"/>
          </a:p>
        </p:txBody>
      </p:sp>
      <p:sp>
        <p:nvSpPr>
          <p:cNvPr id="26627"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385D6306-B573-407D-A5B9-0EF7330FEDFD}" type="slidenum">
              <a:rPr lang="en-US" sz="1400" smtClean="0">
                <a:solidFill>
                  <a:schemeClr val="bg1"/>
                </a:solidFill>
              </a:rPr>
              <a:pPr/>
              <a:t>10</a:t>
            </a:fld>
            <a:endParaRPr lang="en-US" sz="1400" smtClean="0">
              <a:solidFill>
                <a:schemeClr val="bg1"/>
              </a:solidFill>
            </a:endParaRPr>
          </a:p>
        </p:txBody>
      </p:sp>
      <p:pic>
        <p:nvPicPr>
          <p:cNvPr id="26628" name="Picture 3" descr="C:\Users\fduffin\Desktop\12_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95388"/>
            <a:ext cx="9144000" cy="566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8572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Chemistry Reading</a:t>
            </a:r>
          </a:p>
        </p:txBody>
      </p:sp>
      <p:sp>
        <p:nvSpPr>
          <p:cNvPr id="27651" name="Rectangle 3"/>
          <p:cNvSpPr>
            <a:spLocks noGrp="1" noChangeArrowheads="1"/>
          </p:cNvSpPr>
          <p:nvPr>
            <p:ph type="body" idx="1"/>
          </p:nvPr>
        </p:nvSpPr>
        <p:spPr>
          <a:xfrm>
            <a:off x="990600" y="1600200"/>
            <a:ext cx="7696200" cy="4530725"/>
          </a:xfrm>
        </p:spPr>
        <p:txBody>
          <a:bodyPr/>
          <a:lstStyle/>
          <a:p>
            <a:pPr eaLnBrk="1" hangingPunct="1">
              <a:lnSpc>
                <a:spcPct val="90000"/>
              </a:lnSpc>
            </a:pPr>
            <a:r>
              <a:rPr lang="en-US" sz="2400" smtClean="0"/>
              <a:t>Text provides knowledge that allows prediction of how the world works</a:t>
            </a:r>
          </a:p>
          <a:p>
            <a:pPr eaLnBrk="1" hangingPunct="1">
              <a:lnSpc>
                <a:spcPct val="90000"/>
              </a:lnSpc>
            </a:pPr>
            <a:r>
              <a:rPr lang="en-US" sz="2400" smtClean="0"/>
              <a:t>Full understanding needed of experiments or processes</a:t>
            </a:r>
          </a:p>
          <a:p>
            <a:pPr eaLnBrk="1" hangingPunct="1">
              <a:lnSpc>
                <a:spcPct val="90000"/>
              </a:lnSpc>
            </a:pPr>
            <a:r>
              <a:rPr lang="en-US" sz="2400" smtClean="0"/>
              <a:t>Close connections among prose, graphs, charts, formulas (alternative representations of constructs an essential aspect of chemistry text) </a:t>
            </a:r>
          </a:p>
          <a:p>
            <a:pPr eaLnBrk="1" hangingPunct="1">
              <a:lnSpc>
                <a:spcPct val="90000"/>
              </a:lnSpc>
            </a:pPr>
            <a:r>
              <a:rPr lang="en-US" sz="2400" smtClean="0"/>
              <a:t>Major reading strategies include corroboration and transformation</a:t>
            </a:r>
          </a:p>
        </p:txBody>
      </p:sp>
    </p:spTree>
    <p:extLst>
      <p:ext uri="{BB962C8B-B14F-4D97-AF65-F5344CB8AC3E}">
        <p14:creationId xmlns:p14="http://schemas.microsoft.com/office/powerpoint/2010/main" val="3008514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828800" y="381000"/>
            <a:ext cx="7315200" cy="957263"/>
          </a:xfrm>
        </p:spPr>
        <p:txBody>
          <a:bodyPr/>
          <a:lstStyle/>
          <a:p>
            <a:pPr eaLnBrk="1" hangingPunct="1">
              <a:defRPr/>
            </a:pPr>
            <a:r>
              <a:rPr lang="en-US" dirty="0" smtClean="0"/>
              <a:t/>
            </a:r>
            <a:br>
              <a:rPr lang="en-US" dirty="0" smtClean="0"/>
            </a:br>
            <a:r>
              <a:rPr lang="en-US" dirty="0" smtClean="0"/>
              <a:t>Chemistry Note-taking</a:t>
            </a:r>
            <a:br>
              <a:rPr lang="en-US" dirty="0" smtClean="0"/>
            </a:br>
            <a:endParaRPr lang="en-US" dirty="0" smtClean="0"/>
          </a:p>
        </p:txBody>
      </p:sp>
      <p:graphicFrame>
        <p:nvGraphicFramePr>
          <p:cNvPr id="33823" name="Group 31"/>
          <p:cNvGraphicFramePr>
            <a:graphicFrameLocks noGrp="1"/>
          </p:cNvGraphicFramePr>
          <p:nvPr>
            <p:ph sz="half" idx="2"/>
          </p:nvPr>
        </p:nvGraphicFramePr>
        <p:xfrm>
          <a:off x="228600" y="1828800"/>
          <a:ext cx="8153400" cy="3657600"/>
        </p:xfrm>
        <a:graphic>
          <a:graphicData uri="http://schemas.openxmlformats.org/drawingml/2006/table">
            <a:tbl>
              <a:tblPr/>
              <a:tblGrid>
                <a:gridCol w="1630363"/>
                <a:gridCol w="1630362"/>
                <a:gridCol w="1631950"/>
                <a:gridCol w="1630363"/>
                <a:gridCol w="1630362"/>
              </a:tblGrid>
              <a:tr h="1219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1" i="0" u="none" strike="noStrike" cap="none" normalizeH="0" baseline="0" smtClean="0">
                          <a:ln>
                            <a:noFill/>
                          </a:ln>
                          <a:solidFill>
                            <a:schemeClr val="tx1"/>
                          </a:solidFill>
                          <a:effectLst/>
                          <a:latin typeface="Arial" charset="0"/>
                        </a:rPr>
                        <a:t>Substances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1" i="0" u="none" strike="noStrike" cap="none" normalizeH="0" baseline="0" smtClean="0">
                          <a:ln>
                            <a:noFill/>
                          </a:ln>
                          <a:solidFill>
                            <a:schemeClr val="tx1"/>
                          </a:solidFill>
                          <a:effectLst/>
                          <a:latin typeface="Arial" charset="0"/>
                        </a:rPr>
                        <a:t>Properties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1" i="0" u="none" strike="noStrike" cap="none" normalizeH="0" baseline="0" smtClean="0">
                          <a:ln>
                            <a:noFill/>
                          </a:ln>
                          <a:solidFill>
                            <a:schemeClr val="tx1"/>
                          </a:solidFill>
                          <a:effectLst/>
                          <a:latin typeface="Arial" charset="0"/>
                        </a:rPr>
                        <a:t>Processes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1" i="0" u="none" strike="noStrike" cap="none" normalizeH="0" baseline="0" smtClean="0">
                          <a:ln>
                            <a:noFill/>
                          </a:ln>
                          <a:solidFill>
                            <a:schemeClr val="tx1"/>
                          </a:solidFill>
                          <a:effectLst/>
                          <a:latin typeface="Arial" charset="0"/>
                        </a:rPr>
                        <a:t>Interactions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7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700" b="1" i="0" u="none" strike="noStrike" cap="none" normalizeH="0" baseline="0" smtClean="0">
                          <a:ln>
                            <a:noFill/>
                          </a:ln>
                          <a:solidFill>
                            <a:schemeClr val="tx1"/>
                          </a:solidFill>
                          <a:effectLst/>
                          <a:latin typeface="Arial" charset="0"/>
                        </a:rPr>
                        <a:t>Atomic Expression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2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35988480"/>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smtClean="0"/>
              <a:t>Math Reading</a:t>
            </a:r>
          </a:p>
        </p:txBody>
      </p:sp>
      <p:sp>
        <p:nvSpPr>
          <p:cNvPr id="29699" name="Rectangle 3"/>
          <p:cNvSpPr>
            <a:spLocks noGrp="1" noChangeArrowheads="1"/>
          </p:cNvSpPr>
          <p:nvPr>
            <p:ph type="body" idx="1"/>
          </p:nvPr>
        </p:nvSpPr>
        <p:spPr>
          <a:xfrm>
            <a:off x="1066800" y="1600200"/>
            <a:ext cx="7620000" cy="4530725"/>
          </a:xfrm>
        </p:spPr>
        <p:txBody>
          <a:bodyPr/>
          <a:lstStyle/>
          <a:p>
            <a:pPr eaLnBrk="1" hangingPunct="1"/>
            <a:r>
              <a:rPr lang="en-US" sz="2400" smtClean="0"/>
              <a:t>Goal: arrive at “truth”</a:t>
            </a:r>
          </a:p>
          <a:p>
            <a:pPr eaLnBrk="1" hangingPunct="1"/>
            <a:r>
              <a:rPr lang="en-US" sz="2400" smtClean="0"/>
              <a:t>Importance of “close reading” an intensive consideration of every word in the text </a:t>
            </a:r>
          </a:p>
          <a:p>
            <a:pPr eaLnBrk="1" hangingPunct="1"/>
            <a:r>
              <a:rPr lang="en-US" sz="2400" smtClean="0"/>
              <a:t>Rereading a major strategy</a:t>
            </a:r>
          </a:p>
          <a:p>
            <a:pPr eaLnBrk="1" hangingPunct="1"/>
            <a:r>
              <a:rPr lang="en-US" sz="2400" smtClean="0"/>
              <a:t>Heavy emphasis on error detection</a:t>
            </a:r>
          </a:p>
          <a:p>
            <a:pPr eaLnBrk="1" hangingPunct="1"/>
            <a:r>
              <a:rPr lang="en-US" sz="2400" smtClean="0"/>
              <a:t>Precision of understanding essential </a:t>
            </a:r>
          </a:p>
        </p:txBody>
      </p:sp>
    </p:spTree>
    <p:extLst>
      <p:ext uri="{BB962C8B-B14F-4D97-AF65-F5344CB8AC3E}">
        <p14:creationId xmlns:p14="http://schemas.microsoft.com/office/powerpoint/2010/main" val="406076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Mathematics Notebook</a:t>
            </a:r>
            <a:endParaRPr lang="en-US" dirty="0"/>
          </a:p>
        </p:txBody>
      </p:sp>
      <p:sp>
        <p:nvSpPr>
          <p:cNvPr id="30723" name="Content Placeholder 2"/>
          <p:cNvSpPr>
            <a:spLocks noGrp="1"/>
          </p:cNvSpPr>
          <p:nvPr>
            <p:ph idx="1"/>
          </p:nvPr>
        </p:nvSpPr>
        <p:spPr/>
        <p:txBody>
          <a:bodyPr/>
          <a:lstStyle/>
          <a:p>
            <a:endParaRPr lang="en-US" smtClean="0"/>
          </a:p>
          <a:p>
            <a:endParaRPr lang="en-US" smtClean="0"/>
          </a:p>
          <a:p>
            <a:endParaRPr lang="en-US" smtClean="0"/>
          </a:p>
        </p:txBody>
      </p:sp>
      <p:sp>
        <p:nvSpPr>
          <p:cNvPr id="3072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85E611F9-88E7-491F-B19D-26B8464852DF}" type="slidenum">
              <a:rPr lang="en-US" sz="1400" smtClean="0">
                <a:solidFill>
                  <a:schemeClr val="bg1"/>
                </a:solidFill>
              </a:rPr>
              <a:pPr/>
              <a:t>14</a:t>
            </a:fld>
            <a:endParaRPr lang="en-US" sz="1400" smtClean="0">
              <a:solidFill>
                <a:schemeClr val="bg1"/>
              </a:solidFill>
            </a:endParaRPr>
          </a:p>
        </p:txBody>
      </p:sp>
      <p:pic>
        <p:nvPicPr>
          <p:cNvPr id="30725" name="Picture 2" descr="C:\Users\fduffin\Desktop\iStock_000014451094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975" y="1036638"/>
            <a:ext cx="7731125"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7172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EF728795-C3E4-4155-82E2-191C1B8498E3}" type="slidenum">
              <a:rPr lang="en-US" sz="1400" smtClean="0">
                <a:solidFill>
                  <a:schemeClr val="bg1"/>
                </a:solidFill>
              </a:rPr>
              <a:pPr/>
              <a:t>15</a:t>
            </a:fld>
            <a:endParaRPr lang="en-US" sz="1400" smtClean="0">
              <a:solidFill>
                <a:schemeClr val="bg1"/>
              </a:solidFill>
            </a:endParaRPr>
          </a:p>
        </p:txBody>
      </p:sp>
      <p:pic>
        <p:nvPicPr>
          <p:cNvPr id="31747" name="Picture 2" descr="C:\Users\fduffin\Desktop\image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3691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158508A0-4CBC-427C-ACEF-4834AB94DDF2}" type="slidenum">
              <a:rPr lang="en-US" sz="1400" smtClean="0">
                <a:solidFill>
                  <a:schemeClr val="bg1"/>
                </a:solidFill>
              </a:rPr>
              <a:pPr/>
              <a:t>16</a:t>
            </a:fld>
            <a:endParaRPr lang="en-US" sz="1400" smtClean="0">
              <a:solidFill>
                <a:schemeClr val="bg1"/>
              </a:solidFill>
            </a:endParaRPr>
          </a:p>
        </p:txBody>
      </p:sp>
      <p:pic>
        <p:nvPicPr>
          <p:cNvPr id="32771" name="Picture 2" descr="C:\Users\fduffin\Desktop\image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75"/>
            <a:ext cx="9144000" cy="671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9686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5E6EF3BD-1F19-4DDB-9523-8138DD6D2575}" type="slidenum">
              <a:rPr lang="en-US" sz="1400" smtClean="0">
                <a:solidFill>
                  <a:schemeClr val="bg1"/>
                </a:solidFill>
              </a:rPr>
              <a:pPr/>
              <a:t>17</a:t>
            </a:fld>
            <a:endParaRPr lang="en-US" sz="1400" smtClean="0">
              <a:solidFill>
                <a:schemeClr val="bg1"/>
              </a:solidFill>
            </a:endParaRPr>
          </a:p>
        </p:txBody>
      </p:sp>
      <p:pic>
        <p:nvPicPr>
          <p:cNvPr id="33795" name="Picture 1" descr="C:\Users\fduffin\Desktop\image0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670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History Reading</a:t>
            </a:r>
          </a:p>
        </p:txBody>
      </p:sp>
      <p:sp>
        <p:nvSpPr>
          <p:cNvPr id="34819" name="Rectangle 3"/>
          <p:cNvSpPr>
            <a:spLocks noGrp="1" noChangeArrowheads="1"/>
          </p:cNvSpPr>
          <p:nvPr>
            <p:ph type="body" idx="1"/>
          </p:nvPr>
        </p:nvSpPr>
        <p:spPr>
          <a:xfrm>
            <a:off x="990600" y="1219200"/>
            <a:ext cx="7696200" cy="5064125"/>
          </a:xfrm>
        </p:spPr>
        <p:txBody>
          <a:bodyPr/>
          <a:lstStyle/>
          <a:p>
            <a:pPr eaLnBrk="1" hangingPunct="1"/>
            <a:r>
              <a:rPr lang="en-US" sz="2400" smtClean="0"/>
              <a:t>History is interpretative, and authors and sourcing are central in interpretation (consideration of bias and perspective)</a:t>
            </a:r>
          </a:p>
          <a:p>
            <a:pPr eaLnBrk="1" hangingPunct="1"/>
            <a:r>
              <a:rPr lang="en-US" sz="2400" smtClean="0"/>
              <a:t>Often seems narrative without purpose and argument without explicit claims (need to see history as argument based on partial evidence; narratives are more than facts)</a:t>
            </a:r>
          </a:p>
          <a:p>
            <a:pPr eaLnBrk="1" hangingPunct="1"/>
            <a:r>
              <a:rPr lang="en-US" sz="2400" smtClean="0"/>
              <a:t>Single texts are problematic (no corroboration)</a:t>
            </a:r>
          </a:p>
          <a:p>
            <a:pPr eaLnBrk="1" hangingPunct="1">
              <a:buFont typeface="Wingdings" pitchFamily="2" charset="2"/>
              <a:buNone/>
            </a:pPr>
            <a:endParaRPr lang="en-US" smtClean="0"/>
          </a:p>
          <a:p>
            <a:pPr eaLnBrk="1" hangingPunct="1">
              <a:buFont typeface="Wingdings" pitchFamily="2" charset="2"/>
              <a:buNone/>
            </a:pPr>
            <a:endParaRPr lang="en-US" smtClean="0"/>
          </a:p>
        </p:txBody>
      </p:sp>
    </p:spTree>
    <p:extLst>
      <p:ext uri="{BB962C8B-B14F-4D97-AF65-F5344CB8AC3E}">
        <p14:creationId xmlns:p14="http://schemas.microsoft.com/office/powerpoint/2010/main" val="3284685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330450" y="354013"/>
            <a:ext cx="7773988" cy="922337"/>
          </a:xfrm>
        </p:spPr>
        <p:txBody>
          <a:bodyPr/>
          <a:lstStyle/>
          <a:p>
            <a:pPr eaLnBrk="1" hangingPunct="1">
              <a:defRPr/>
            </a:pPr>
            <a:r>
              <a:rPr lang="en-US" dirty="0" smtClean="0"/>
              <a:t>History Events Chart</a:t>
            </a:r>
          </a:p>
        </p:txBody>
      </p:sp>
      <p:graphicFrame>
        <p:nvGraphicFramePr>
          <p:cNvPr id="35910" name="Group 70"/>
          <p:cNvGraphicFramePr>
            <a:graphicFrameLocks noGrp="1"/>
          </p:cNvGraphicFramePr>
          <p:nvPr>
            <p:ph idx="1"/>
          </p:nvPr>
        </p:nvGraphicFramePr>
        <p:xfrm>
          <a:off x="457200" y="1295400"/>
          <a:ext cx="8229600" cy="4533903"/>
        </p:xfrm>
        <a:graphic>
          <a:graphicData uri="http://schemas.openxmlformats.org/drawingml/2006/table">
            <a:tbl>
              <a:tblPr/>
              <a:tblGrid>
                <a:gridCol w="1401763"/>
                <a:gridCol w="1331912"/>
                <a:gridCol w="1373188"/>
                <a:gridCol w="1419225"/>
                <a:gridCol w="1374775"/>
                <a:gridCol w="1328737"/>
              </a:tblGrid>
              <a:tr h="414338">
                <a:tc>
                  <a:txBody>
                    <a:bodyPr/>
                    <a:lstStyle/>
                    <a:p>
                      <a:pPr marL="342900" marR="0" lvl="0" indent="-342900" algn="ctr"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1" i="0" u="none" strike="noStrike" cap="none" normalizeH="0" baseline="0" dirty="0" smtClean="0">
                          <a:ln>
                            <a:noFill/>
                          </a:ln>
                          <a:solidFill>
                            <a:schemeClr val="tx1"/>
                          </a:solidFill>
                          <a:effectLst/>
                          <a:latin typeface="Times New Roman" pitchFamily="18" charset="0"/>
                          <a:cs typeface="Times New Roman" pitchFamily="18" charset="0"/>
                        </a:rPr>
                        <a:t>TEXT</a:t>
                      </a: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1" i="0" u="none" strike="noStrike" cap="none" normalizeH="0" baseline="0" dirty="0" smtClean="0">
                          <a:ln>
                            <a:noFill/>
                          </a:ln>
                          <a:solidFill>
                            <a:schemeClr val="tx1"/>
                          </a:solidFill>
                          <a:effectLst/>
                          <a:latin typeface="Times New Roman" pitchFamily="18" charset="0"/>
                          <a:cs typeface="Times New Roman" pitchFamily="18" charset="0"/>
                        </a:rPr>
                        <a:t>WHO?</a:t>
                      </a: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1" i="0" u="none" strike="noStrike" cap="none" normalizeH="0" baseline="0" dirty="0" smtClean="0">
                          <a:ln>
                            <a:noFill/>
                          </a:ln>
                          <a:solidFill>
                            <a:schemeClr val="tx1"/>
                          </a:solidFill>
                          <a:effectLst/>
                          <a:latin typeface="Times New Roman" pitchFamily="18" charset="0"/>
                          <a:cs typeface="Times New Roman" pitchFamily="18" charset="0"/>
                        </a:rPr>
                        <a:t>WHAT?</a:t>
                      </a: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1" i="0" u="none" strike="noStrike" cap="none" normalizeH="0" baseline="0" dirty="0" smtClean="0">
                          <a:ln>
                            <a:noFill/>
                          </a:ln>
                          <a:solidFill>
                            <a:schemeClr val="tx1"/>
                          </a:solidFill>
                          <a:effectLst/>
                          <a:latin typeface="Times New Roman" pitchFamily="18" charset="0"/>
                          <a:cs typeface="Times New Roman" pitchFamily="18" charset="0"/>
                        </a:rPr>
                        <a:t>WHERE?</a:t>
                      </a: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1" i="0" u="none" strike="noStrike" cap="none" normalizeH="0" baseline="0" dirty="0" smtClean="0">
                          <a:ln>
                            <a:noFill/>
                          </a:ln>
                          <a:solidFill>
                            <a:schemeClr val="tx1"/>
                          </a:solidFill>
                          <a:effectLst/>
                          <a:latin typeface="Times New Roman" pitchFamily="18" charset="0"/>
                          <a:cs typeface="Times New Roman" pitchFamily="18" charset="0"/>
                        </a:rPr>
                        <a:t>WHEN?</a:t>
                      </a: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1" i="0" u="none" strike="noStrike" cap="none" normalizeH="0" baseline="0" dirty="0" smtClean="0">
                          <a:ln>
                            <a:noFill/>
                          </a:ln>
                          <a:solidFill>
                            <a:schemeClr val="tx1"/>
                          </a:solidFill>
                          <a:effectLst/>
                          <a:latin typeface="Times New Roman" pitchFamily="18" charset="0"/>
                          <a:cs typeface="Times New Roman" pitchFamily="18" charset="0"/>
                        </a:rPr>
                        <a:t>WHY?</a:t>
                      </a:r>
                      <a:endParaRPr kumimoji="0" lang="en-US" sz="17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2300">
                <a:tc>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1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gridSpan="6">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0" i="0" u="none" strike="noStrike" cap="none" normalizeH="0" baseline="0" dirty="0" smtClean="0">
                          <a:ln>
                            <a:noFill/>
                          </a:ln>
                          <a:solidFill>
                            <a:schemeClr val="tx1"/>
                          </a:solidFill>
                          <a:effectLst/>
                          <a:latin typeface="Times New Roman" pitchFamily="18" charset="0"/>
                          <a:cs typeface="Times New Roman" pitchFamily="18" charset="0"/>
                        </a:rPr>
                        <a:t>Relation: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23888">
                <a:tc>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100" b="0"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gridSpan="6">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0" i="0" u="none" strike="noStrike" cap="none" normalizeH="0" baseline="0" dirty="0" smtClean="0">
                          <a:ln>
                            <a:noFill/>
                          </a:ln>
                          <a:solidFill>
                            <a:schemeClr val="tx1"/>
                          </a:solidFill>
                          <a:effectLst/>
                          <a:latin typeface="Times New Roman" pitchFamily="18" charset="0"/>
                          <a:cs typeface="Times New Roman" pitchFamily="18" charset="0"/>
                        </a:rPr>
                        <a:t>Relation: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22300">
                <a:tc>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100" b="0"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4338">
                <a:tc gridSpan="6">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0" i="0" u="none" strike="noStrike" cap="none" normalizeH="0" baseline="0" dirty="0" smtClean="0">
                          <a:ln>
                            <a:noFill/>
                          </a:ln>
                          <a:solidFill>
                            <a:schemeClr val="tx1"/>
                          </a:solidFill>
                          <a:effectLst/>
                          <a:latin typeface="Times New Roman" pitchFamily="18" charset="0"/>
                          <a:cs typeface="Times New Roman" pitchFamily="18" charset="0"/>
                        </a:rPr>
                        <a:t>Relation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23888">
                <a:tc>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1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gridSpan="6">
                  <a:txBody>
                    <a:bodyPr/>
                    <a:lstStyle/>
                    <a:p>
                      <a:pPr marL="342900" marR="0" lvl="0" indent="-342900" algn="l" defTabSz="914400" rtl="0" eaLnBrk="1" fontAlgn="base" latinLnBrk="0" hangingPunct="1">
                        <a:lnSpc>
                          <a:spcPct val="100000"/>
                        </a:lnSpc>
                        <a:spcBef>
                          <a:spcPct val="0"/>
                        </a:spcBef>
                        <a:spcAft>
                          <a:spcPct val="0"/>
                        </a:spcAft>
                        <a:buClrTx/>
                        <a:buSzPct val="65000"/>
                        <a:buFont typeface="Wingdings" pitchFamily="2" charset="2"/>
                        <a:buNone/>
                        <a:tabLst/>
                      </a:pPr>
                      <a:r>
                        <a:rPr kumimoji="0" lang="en-US" sz="1700" b="0" i="0" u="none" strike="noStrike" cap="none" normalizeH="0" baseline="0" dirty="0" smtClean="0">
                          <a:ln>
                            <a:noFill/>
                          </a:ln>
                          <a:solidFill>
                            <a:schemeClr val="tx1"/>
                          </a:solidFill>
                          <a:effectLst/>
                          <a:latin typeface="Times New Roman" pitchFamily="18" charset="0"/>
                          <a:cs typeface="Times New Roman" pitchFamily="18" charset="0"/>
                        </a:rPr>
                        <a:t>                 Main point: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248300430"/>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ED2B562-3A6F-4305-BE36-F60F3EFB19EF}" type="slidenum">
              <a:rPr lang="en-US" sz="1400" smtClean="0">
                <a:solidFill>
                  <a:schemeClr val="bg1"/>
                </a:solidFill>
              </a:rPr>
              <a:pPr/>
              <a:t>2</a:t>
            </a:fld>
            <a:endParaRPr lang="en-US" sz="1400" smtClean="0">
              <a:solidFill>
                <a:schemeClr val="bg1"/>
              </a:solidFill>
            </a:endParaRPr>
          </a:p>
        </p:txBody>
      </p:sp>
      <p:sp>
        <p:nvSpPr>
          <p:cNvPr id="18435" name="Rectangle 5"/>
          <p:cNvSpPr>
            <a:spLocks noChangeArrowheads="1"/>
          </p:cNvSpPr>
          <p:nvPr/>
        </p:nvSpPr>
        <p:spPr bwMode="auto">
          <a:xfrm>
            <a:off x="295275" y="1384300"/>
            <a:ext cx="8382000"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buFont typeface="Wingdings" pitchFamily="2" charset="2"/>
              <a:buChar char="§"/>
            </a:pPr>
            <a:r>
              <a:rPr lang="en-US" sz="3200">
                <a:solidFill>
                  <a:srgbClr val="00005D"/>
                </a:solidFill>
              </a:rPr>
              <a:t> </a:t>
            </a:r>
            <a:r>
              <a:rPr lang="en-US" sz="3200">
                <a:solidFill>
                  <a:srgbClr val="0070C0"/>
                </a:solidFill>
              </a:rPr>
              <a:t> </a:t>
            </a:r>
            <a:r>
              <a:rPr lang="en-US" sz="3200">
                <a:solidFill>
                  <a:srgbClr val="00005D"/>
                </a:solidFill>
              </a:rPr>
              <a:t>Share lessons learned from Days 1 and 2 trainings and task implementation specific to each discipline.  </a:t>
            </a:r>
          </a:p>
          <a:p>
            <a:pPr eaLnBrk="0" hangingPunct="0">
              <a:buFont typeface="Wingdings" pitchFamily="2" charset="2"/>
              <a:buChar char="§"/>
            </a:pPr>
            <a:r>
              <a:rPr lang="en-US" sz="3200">
                <a:solidFill>
                  <a:srgbClr val="00005D"/>
                </a:solidFill>
              </a:rPr>
              <a:t>   Scaffold literacy skills to advance achievement in the discipline area.</a:t>
            </a:r>
          </a:p>
          <a:p>
            <a:pPr eaLnBrk="0" hangingPunct="0">
              <a:buFont typeface="Wingdings" pitchFamily="2" charset="2"/>
              <a:buChar char="§"/>
            </a:pPr>
            <a:r>
              <a:rPr lang="en-US" sz="3200">
                <a:solidFill>
                  <a:srgbClr val="00005D"/>
                </a:solidFill>
              </a:rPr>
              <a:t>Fully develop a Module using Task 2 for jurying.</a:t>
            </a:r>
          </a:p>
        </p:txBody>
      </p:sp>
      <p:sp>
        <p:nvSpPr>
          <p:cNvPr id="7" name="Title 1"/>
          <p:cNvSpPr txBox="1">
            <a:spLocks/>
          </p:cNvSpPr>
          <p:nvPr/>
        </p:nvSpPr>
        <p:spPr bwMode="auto">
          <a:xfrm>
            <a:off x="1879600" y="457200"/>
            <a:ext cx="6858000" cy="533400"/>
          </a:xfrm>
          <a:prstGeom prst="rect">
            <a:avLst/>
          </a:prstGeom>
          <a:noFill/>
          <a:ln w="9525">
            <a:noFill/>
            <a:miter lim="800000"/>
            <a:headEnd/>
            <a:tailEnd/>
          </a:ln>
        </p:spPr>
        <p:txBody>
          <a:bodyPr anchor="ctr"/>
          <a:lstStyle>
            <a:lvl1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mj-lt"/>
                <a:ea typeface="ＭＳ Ｐゴシック" pitchFamily="-112" charset="-128"/>
                <a:cs typeface="ＭＳ Ｐゴシック" pitchFamily="-112" charset="-128"/>
              </a:defRPr>
            </a:lvl1pPr>
            <a:lvl2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2pPr>
            <a:lvl3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3pPr>
            <a:lvl4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4pPr>
            <a:lvl5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5pPr>
            <a:lvl6pPr marL="4572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6pPr>
            <a:lvl7pPr marL="9144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7pPr>
            <a:lvl8pPr marL="13716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8pPr>
            <a:lvl9pPr marL="18288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9pPr>
          </a:lstStyle>
          <a:p>
            <a:pPr>
              <a:defRPr/>
            </a:pPr>
            <a:r>
              <a:rPr lang="en-US" dirty="0" smtClean="0">
                <a:ea typeface="ＭＳ Ｐゴシック" charset="0"/>
                <a:cs typeface="ＭＳ Ｐゴシック" charset="0"/>
              </a:rPr>
              <a:t>Goals of the LDC Workshop</a:t>
            </a:r>
            <a:endParaRPr lang="en-US" dirty="0">
              <a:ea typeface="ＭＳ Ｐゴシック" charset="0"/>
              <a:cs typeface="ＭＳ Ｐゴシック" charset="0"/>
            </a:endParaRPr>
          </a:p>
        </p:txBody>
      </p:sp>
    </p:spTree>
    <p:extLst>
      <p:ext uri="{BB962C8B-B14F-4D97-AF65-F5344CB8AC3E}">
        <p14:creationId xmlns:p14="http://schemas.microsoft.com/office/powerpoint/2010/main" val="3672668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smtClean="0"/>
              <a:t>Literature Reading</a:t>
            </a:r>
          </a:p>
        </p:txBody>
      </p:sp>
      <p:sp>
        <p:nvSpPr>
          <p:cNvPr id="25603" name="Rectangle 3"/>
          <p:cNvSpPr>
            <a:spLocks noGrp="1" noChangeArrowheads="1"/>
          </p:cNvSpPr>
          <p:nvPr>
            <p:ph type="body" idx="1"/>
          </p:nvPr>
        </p:nvSpPr>
        <p:spPr>
          <a:xfrm>
            <a:off x="508000" y="1244600"/>
            <a:ext cx="8178800" cy="5241925"/>
          </a:xfrm>
        </p:spPr>
        <p:txBody>
          <a:bodyPr>
            <a:normAutofit lnSpcReduction="10000"/>
          </a:bodyPr>
          <a:lstStyle/>
          <a:p>
            <a:pPr eaLnBrk="1" hangingPunct="1">
              <a:defRPr/>
            </a:pPr>
            <a:r>
              <a:rPr lang="en-US" sz="2800" dirty="0" smtClean="0"/>
              <a:t>Understanding the rhetorical tools (symbolism, irony, satire, points of view, unreliable narration) that authors employ in narratives is necessary to understand a range of warrantable interpretations of complex literary works</a:t>
            </a:r>
          </a:p>
          <a:p>
            <a:pPr eaLnBrk="1" hangingPunct="1">
              <a:defRPr/>
            </a:pPr>
            <a:r>
              <a:rPr lang="en-US" sz="2800" dirty="0" smtClean="0"/>
              <a:t>Reading deeply complex literary texts offers unique opportunities for students to wrestle with some of the core ethical dilemmas that we face as human beings.</a:t>
            </a:r>
          </a:p>
          <a:p>
            <a:pPr marL="0" indent="0" eaLnBrk="1" hangingPunct="1">
              <a:buFont typeface="Wingdings" pitchFamily="2" charset="2"/>
              <a:buNone/>
              <a:defRPr/>
            </a:pPr>
            <a:r>
              <a:rPr lang="en-US" sz="2800" i="1" dirty="0" smtClean="0"/>
              <a:t>--Lee &amp; </a:t>
            </a:r>
            <a:r>
              <a:rPr lang="en-US" sz="2800" i="1" dirty="0" err="1" smtClean="0"/>
              <a:t>Spratley</a:t>
            </a:r>
            <a:r>
              <a:rPr lang="en-US" sz="2800" i="1" dirty="0" smtClean="0"/>
              <a:t>, Reading in the Disciplines (2010)</a:t>
            </a:r>
            <a:endParaRPr lang="en-US" sz="2800" i="1" dirty="0"/>
          </a:p>
        </p:txBody>
      </p:sp>
    </p:spTree>
    <p:extLst>
      <p:ext uri="{BB962C8B-B14F-4D97-AF65-F5344CB8AC3E}">
        <p14:creationId xmlns:p14="http://schemas.microsoft.com/office/powerpoint/2010/main" val="822976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2117725" y="320675"/>
            <a:ext cx="6870700" cy="990600"/>
          </a:xfrm>
        </p:spPr>
        <p:txBody>
          <a:bodyPr/>
          <a:lstStyle/>
          <a:p>
            <a:pPr eaLnBrk="1" hangingPunct="1">
              <a:defRPr/>
            </a:pPr>
            <a:r>
              <a:rPr lang="en-US" dirty="0" smtClean="0"/>
              <a:t>Character Change Chart</a:t>
            </a:r>
          </a:p>
        </p:txBody>
      </p:sp>
      <p:graphicFrame>
        <p:nvGraphicFramePr>
          <p:cNvPr id="114708" name="Group 20"/>
          <p:cNvGraphicFramePr>
            <a:graphicFrameLocks noGrp="1"/>
          </p:cNvGraphicFramePr>
          <p:nvPr/>
        </p:nvGraphicFramePr>
        <p:xfrm>
          <a:off x="1600200" y="1752600"/>
          <a:ext cx="5622925" cy="942975"/>
        </p:xfrm>
        <a:graphic>
          <a:graphicData uri="http://schemas.openxmlformats.org/drawingml/2006/table">
            <a:tbl>
              <a:tblPr/>
              <a:tblGrid>
                <a:gridCol w="2819400"/>
                <a:gridCol w="2803525"/>
              </a:tblGrid>
              <a:tr h="942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Times New Roman" pitchFamily="18" charset="0"/>
                          <a:cs typeface="Arial" charset="0"/>
                        </a:rPr>
                        <a:t>What is main character like at the beginning of the story?</a:t>
                      </a:r>
                      <a:endPar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Times New Roman" pitchFamily="18" charset="0"/>
                          <a:cs typeface="Arial" charset="0"/>
                        </a:rPr>
                        <a:t>What is the main character like at the end of the story? How has he or she changed?</a:t>
                      </a:r>
                      <a:endParaRPr kumimoji="0" lang="en-US" sz="1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7899" name="Rectangle 21"/>
          <p:cNvSpPr>
            <a:spLocks noChangeArrowheads="1"/>
          </p:cNvSpPr>
          <p:nvPr/>
        </p:nvSpPr>
        <p:spPr bwMode="auto">
          <a:xfrm>
            <a:off x="-2971800" y="2133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37900" name="Object 4"/>
          <p:cNvGraphicFramePr>
            <a:graphicFrameLocks noChangeAspect="1"/>
          </p:cNvGraphicFramePr>
          <p:nvPr/>
        </p:nvGraphicFramePr>
        <p:xfrm>
          <a:off x="2438400" y="2681288"/>
          <a:ext cx="4038600" cy="2414587"/>
        </p:xfrm>
        <a:graphic>
          <a:graphicData uri="http://schemas.openxmlformats.org/presentationml/2006/ole">
            <mc:AlternateContent xmlns:mc="http://schemas.openxmlformats.org/markup-compatibility/2006">
              <mc:Choice xmlns:v="urn:schemas-microsoft-com:vml" Requires="v">
                <p:oleObj spid="_x0000_s1028" name="Microsoft Draw Drawing" r:id="rId4" imgW="4572000" imgH="2733675" progId="">
                  <p:embed/>
                </p:oleObj>
              </mc:Choice>
              <mc:Fallback>
                <p:oleObj name="Microsoft Draw Drawing" r:id="rId4" imgW="4572000" imgH="273367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2681288"/>
                        <a:ext cx="4038600" cy="241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901" name="Rectangle 22"/>
          <p:cNvSpPr>
            <a:spLocks noChangeArrowheads="1"/>
          </p:cNvSpPr>
          <p:nvPr/>
        </p:nvSpPr>
        <p:spPr bwMode="auto">
          <a:xfrm>
            <a:off x="1524000" y="4652963"/>
            <a:ext cx="67421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tabLst>
                <a:tab pos="457200" algn="r"/>
                <a:tab pos="2743200" algn="ctr"/>
                <a:tab pos="5486400" algn="r"/>
              </a:tabLst>
            </a:pPr>
            <a:r>
              <a:rPr lang="en-US" sz="1200" b="1">
                <a:cs typeface="Times New Roman" pitchFamily="18" charset="0"/>
              </a:rPr>
              <a:t>                                                </a:t>
            </a:r>
          </a:p>
          <a:p>
            <a:pPr>
              <a:tabLst>
                <a:tab pos="457200" algn="r"/>
                <a:tab pos="2743200" algn="ctr"/>
                <a:tab pos="5486400" algn="r"/>
              </a:tabLst>
            </a:pPr>
            <a:endParaRPr lang="en-US" sz="1200" b="1">
              <a:cs typeface="Times New Roman" pitchFamily="18" charset="0"/>
            </a:endParaRPr>
          </a:p>
          <a:p>
            <a:pPr>
              <a:tabLst>
                <a:tab pos="457200" algn="r"/>
                <a:tab pos="2743200" algn="ctr"/>
                <a:tab pos="5486400" algn="r"/>
              </a:tabLst>
            </a:pPr>
            <a:r>
              <a:rPr lang="en-US" sz="1200" b="1">
                <a:cs typeface="Times New Roman" pitchFamily="18" charset="0"/>
              </a:rPr>
              <a:t>                                                 </a:t>
            </a:r>
            <a:r>
              <a:rPr lang="en-US" sz="1400" b="1">
                <a:cs typeface="Times New Roman" pitchFamily="18" charset="0"/>
              </a:rPr>
              <a:t>Crisis</a:t>
            </a:r>
            <a:endParaRPr lang="en-US" sz="1400">
              <a:cs typeface="Times New Roman" pitchFamily="18" charset="0"/>
            </a:endParaRPr>
          </a:p>
          <a:p>
            <a:pPr>
              <a:tabLst>
                <a:tab pos="457200" algn="r"/>
                <a:tab pos="2743200" algn="ctr"/>
                <a:tab pos="5486400" algn="r"/>
              </a:tabLst>
            </a:pPr>
            <a:r>
              <a:rPr lang="en-US" sz="1200">
                <a:cs typeface="Times New Roman" pitchFamily="18" charset="0"/>
              </a:rPr>
              <a:t>  </a:t>
            </a:r>
          </a:p>
          <a:p>
            <a:pPr>
              <a:tabLst>
                <a:tab pos="457200" algn="r"/>
                <a:tab pos="2743200" algn="ctr"/>
                <a:tab pos="5486400" algn="r"/>
              </a:tabLst>
            </a:pPr>
            <a:endParaRPr lang="en-US" sz="1200">
              <a:cs typeface="Times New Roman" pitchFamily="18" charset="0"/>
            </a:endParaRPr>
          </a:p>
          <a:p>
            <a:pPr>
              <a:tabLst>
                <a:tab pos="457200" algn="r"/>
                <a:tab pos="2743200" algn="ctr"/>
                <a:tab pos="5486400" algn="r"/>
              </a:tabLst>
            </a:pPr>
            <a:r>
              <a:rPr lang="en-US" sz="1200">
                <a:cs typeface="Times New Roman" pitchFamily="18" charset="0"/>
              </a:rPr>
              <a:t>Given this character change, what do you think the author wanted you to learn? ________</a:t>
            </a:r>
            <a:endParaRPr lang="en-US" sz="1100">
              <a:cs typeface="Times New Roman" pitchFamily="18" charset="0"/>
            </a:endParaRPr>
          </a:p>
          <a:p>
            <a:pPr>
              <a:tabLst>
                <a:tab pos="457200" algn="r"/>
                <a:tab pos="2743200" algn="ctr"/>
                <a:tab pos="5486400" algn="r"/>
              </a:tabLst>
            </a:pPr>
            <a:r>
              <a:rPr lang="en-US" sz="1200">
                <a:cs typeface="Times New Roman" pitchFamily="18" charset="0"/>
              </a:rPr>
              <a:t>________________________________________________________________________</a:t>
            </a:r>
            <a:endParaRPr lang="en-US" sz="1100">
              <a:cs typeface="Times New Roman" pitchFamily="18" charset="0"/>
            </a:endParaRPr>
          </a:p>
          <a:p>
            <a:pPr>
              <a:tabLst>
                <a:tab pos="457200" algn="r"/>
                <a:tab pos="2743200" algn="ctr"/>
                <a:tab pos="5486400" algn="r"/>
              </a:tabLst>
            </a:pPr>
            <a:r>
              <a:rPr lang="en-US" sz="1200">
                <a:cs typeface="Times New Roman" pitchFamily="18" charset="0"/>
              </a:rPr>
              <a:t>________________________________________________________________________ </a:t>
            </a:r>
            <a:endParaRPr lang="en-US">
              <a:cs typeface="Times New Roman" pitchFamily="18" charset="0"/>
            </a:endParaRPr>
          </a:p>
        </p:txBody>
      </p:sp>
    </p:spTree>
    <p:extLst>
      <p:ext uri="{BB962C8B-B14F-4D97-AF65-F5344CB8AC3E}">
        <p14:creationId xmlns:p14="http://schemas.microsoft.com/office/powerpoint/2010/main" val="3173772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Content Area Reading</a:t>
            </a:r>
            <a:endParaRPr lang="en-US" dirty="0">
              <a:ea typeface="ＭＳ Ｐゴシック" pitchFamily="-112" charset="-128"/>
            </a:endParaRPr>
          </a:p>
        </p:txBody>
      </p:sp>
      <p:sp>
        <p:nvSpPr>
          <p:cNvPr id="38915" name="Content Placeholder 2"/>
          <p:cNvSpPr>
            <a:spLocks noGrp="1"/>
          </p:cNvSpPr>
          <p:nvPr>
            <p:ph idx="1"/>
          </p:nvPr>
        </p:nvSpPr>
        <p:spPr>
          <a:xfrm>
            <a:off x="457200" y="2006600"/>
            <a:ext cx="8229600" cy="4124325"/>
          </a:xfrm>
        </p:spPr>
        <p:txBody>
          <a:bodyPr/>
          <a:lstStyle/>
          <a:p>
            <a:r>
              <a:rPr lang="en-US" smtClean="0"/>
              <a:t>Has long history in education</a:t>
            </a:r>
          </a:p>
          <a:p>
            <a:r>
              <a:rPr lang="en-US" smtClean="0"/>
              <a:t>Many secondary teachers have preparation in content area reading</a:t>
            </a:r>
          </a:p>
          <a:p>
            <a:r>
              <a:rPr lang="en-US" smtClean="0"/>
              <a:t>Lots of books and resources for teachers</a:t>
            </a:r>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86504AC5-3250-4895-917D-C291DBAF102E}" type="slidenum">
              <a:rPr lang="en-US" sz="1400" smtClean="0">
                <a:solidFill>
                  <a:schemeClr val="bg1"/>
                </a:solidFill>
              </a:rPr>
              <a:pPr/>
              <a:t>22</a:t>
            </a:fld>
            <a:endParaRPr lang="en-US" sz="1400" smtClean="0">
              <a:solidFill>
                <a:schemeClr val="bg1"/>
              </a:solidFill>
            </a:endParaRPr>
          </a:p>
        </p:txBody>
      </p:sp>
    </p:spTree>
    <p:extLst>
      <p:ext uri="{BB962C8B-B14F-4D97-AF65-F5344CB8AC3E}">
        <p14:creationId xmlns:p14="http://schemas.microsoft.com/office/powerpoint/2010/main" val="341671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0" descr="Hand with Puzzle Piece.jpg"/>
          <p:cNvPicPr>
            <a:picLocks noChangeAspect="1"/>
          </p:cNvPicPr>
          <p:nvPr/>
        </p:nvPicPr>
        <p:blipFill>
          <a:blip r:embed="rId3">
            <a:extLst>
              <a:ext uri="{28A0092B-C50C-407E-A947-70E740481C1C}">
                <a14:useLocalDpi xmlns:a14="http://schemas.microsoft.com/office/drawing/2010/main" val="0"/>
              </a:ext>
            </a:extLst>
          </a:blip>
          <a:srcRect l="32843" t="-456" b="93341"/>
          <a:stretch>
            <a:fillRect/>
          </a:stretch>
        </p:blipFill>
        <p:spPr bwMode="auto">
          <a:xfrm>
            <a:off x="1727200" y="296863"/>
            <a:ext cx="34798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39" name="Picture 9" descr="Hand with Puzzle Piece.jpg"/>
          <p:cNvPicPr>
            <a:picLocks noChangeAspect="1"/>
          </p:cNvPicPr>
          <p:nvPr/>
        </p:nvPicPr>
        <p:blipFill>
          <a:blip r:embed="rId3">
            <a:extLst>
              <a:ext uri="{28A0092B-C50C-407E-A947-70E740481C1C}">
                <a14:useLocalDpi xmlns:a14="http://schemas.microsoft.com/office/drawing/2010/main" val="0"/>
              </a:ext>
            </a:extLst>
          </a:blip>
          <a:srcRect l="88235" b="81480"/>
          <a:stretch>
            <a:fillRect/>
          </a:stretch>
        </p:blipFill>
        <p:spPr bwMode="auto">
          <a:xfrm>
            <a:off x="4521200" y="388938"/>
            <a:ext cx="4318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8" descr="Hand with Puzzle Piece.jpg"/>
          <p:cNvPicPr>
            <a:picLocks noChangeAspect="1"/>
          </p:cNvPicPr>
          <p:nvPr/>
        </p:nvPicPr>
        <p:blipFill>
          <a:blip r:embed="rId3">
            <a:extLst>
              <a:ext uri="{28A0092B-C50C-407E-A947-70E740481C1C}">
                <a14:useLocalDpi xmlns:a14="http://schemas.microsoft.com/office/drawing/2010/main" val="0"/>
              </a:ext>
            </a:extLst>
          </a:blip>
          <a:srcRect l="88235"/>
          <a:stretch>
            <a:fillRect/>
          </a:stretch>
        </p:blipFill>
        <p:spPr bwMode="auto">
          <a:xfrm>
            <a:off x="4673600" y="1166813"/>
            <a:ext cx="4165600"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3" descr="Hand with Puzzle Piec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66813"/>
            <a:ext cx="5181600"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810000" y="2190750"/>
            <a:ext cx="4953000" cy="3330575"/>
          </a:xfrm>
        </p:spPr>
        <p:txBody>
          <a:bodyPr/>
          <a:lstStyle/>
          <a:p>
            <a:pPr>
              <a:defRPr/>
            </a:pPr>
            <a:r>
              <a:rPr lang="en-US" sz="2800" dirty="0" smtClean="0">
                <a:solidFill>
                  <a:srgbClr val="002060"/>
                </a:solidFill>
                <a:ea typeface="ＭＳ Ｐゴシック" pitchFamily="-112" charset="-128"/>
              </a:rPr>
              <a:t/>
            </a:r>
            <a:br>
              <a:rPr lang="en-US" sz="2800" dirty="0" smtClean="0">
                <a:solidFill>
                  <a:srgbClr val="002060"/>
                </a:solidFill>
                <a:ea typeface="ＭＳ Ｐゴシック" pitchFamily="-112" charset="-128"/>
              </a:rPr>
            </a:br>
            <a:r>
              <a:rPr lang="en-US" sz="2800" dirty="0" smtClean="0">
                <a:solidFill>
                  <a:srgbClr val="002060"/>
                </a:solidFill>
                <a:ea typeface="ＭＳ Ｐゴシック" pitchFamily="-112" charset="-128"/>
              </a:rPr>
              <a:t/>
            </a:r>
            <a:br>
              <a:rPr lang="en-US" sz="2800" dirty="0" smtClean="0">
                <a:solidFill>
                  <a:srgbClr val="002060"/>
                </a:solidFill>
                <a:ea typeface="ＭＳ Ｐゴシック" pitchFamily="-112" charset="-128"/>
              </a:rPr>
            </a:br>
            <a:r>
              <a:rPr lang="en-US" sz="2800" dirty="0" smtClean="0">
                <a:solidFill>
                  <a:srgbClr val="002060"/>
                </a:solidFill>
                <a:ea typeface="ＭＳ Ｐゴシック" pitchFamily="-112" charset="-128"/>
              </a:rPr>
              <a:t>Please move into disciplinary  tables as directed.  Create a poster that identifies the requirements of reading in your content area.</a:t>
            </a:r>
            <a:br>
              <a:rPr lang="en-US" sz="2800" dirty="0" smtClean="0">
                <a:solidFill>
                  <a:srgbClr val="002060"/>
                </a:solidFill>
                <a:ea typeface="ＭＳ Ｐゴシック" pitchFamily="-112" charset="-128"/>
              </a:rPr>
            </a:br>
            <a:r>
              <a:rPr lang="en-US" sz="2800" dirty="0">
                <a:solidFill>
                  <a:srgbClr val="002060"/>
                </a:solidFill>
                <a:ea typeface="ＭＳ Ｐゴシック" pitchFamily="-112" charset="-128"/>
              </a:rPr>
              <a:t/>
            </a:r>
            <a:br>
              <a:rPr lang="en-US" sz="2800" dirty="0">
                <a:solidFill>
                  <a:srgbClr val="002060"/>
                </a:solidFill>
                <a:ea typeface="ＭＳ Ｐゴシック" pitchFamily="-112" charset="-128"/>
              </a:rPr>
            </a:br>
            <a:r>
              <a:rPr lang="en-US" sz="2800" dirty="0" smtClean="0">
                <a:solidFill>
                  <a:srgbClr val="002060"/>
                </a:solidFill>
                <a:ea typeface="ＭＳ Ｐゴシック" pitchFamily="-112" charset="-128"/>
              </a:rPr>
              <a:t>Be ready to share with the group.</a:t>
            </a:r>
            <a:r>
              <a:rPr lang="en-US" sz="2800" dirty="0" smtClean="0">
                <a:ea typeface="ＭＳ Ｐゴシック" pitchFamily="-112" charset="-128"/>
              </a:rPr>
              <a:t/>
            </a:r>
            <a:br>
              <a:rPr lang="en-US" sz="2800" dirty="0" smtClean="0">
                <a:ea typeface="ＭＳ Ｐゴシック" pitchFamily="-112" charset="-128"/>
              </a:rPr>
            </a:br>
            <a:r>
              <a:rPr lang="en-US" sz="2800" dirty="0" smtClean="0">
                <a:ea typeface="ＭＳ Ｐゴシック" pitchFamily="-112" charset="-128"/>
              </a:rPr>
              <a:t/>
            </a:r>
            <a:br>
              <a:rPr lang="en-US" sz="2800" dirty="0" smtClean="0">
                <a:ea typeface="ＭＳ Ｐゴシック" pitchFamily="-112" charset="-128"/>
              </a:rPr>
            </a:br>
            <a:r>
              <a:rPr lang="en-US" sz="2800" dirty="0" smtClean="0">
                <a:ea typeface="ＭＳ Ｐゴシック" pitchFamily="-112" charset="-128"/>
              </a:rPr>
              <a:t>  </a:t>
            </a:r>
            <a:endParaRPr lang="en-US" sz="2800" dirty="0">
              <a:ea typeface="ＭＳ Ｐゴシック" pitchFamily="-112" charset="-128"/>
            </a:endParaRPr>
          </a:p>
        </p:txBody>
      </p:sp>
      <p:sp>
        <p:nvSpPr>
          <p:cNvPr id="12" name="Title 1"/>
          <p:cNvSpPr txBox="1">
            <a:spLocks/>
          </p:cNvSpPr>
          <p:nvPr/>
        </p:nvSpPr>
        <p:spPr bwMode="auto">
          <a:xfrm>
            <a:off x="1905000" y="457200"/>
            <a:ext cx="6858000" cy="784225"/>
          </a:xfrm>
          <a:prstGeom prst="rect">
            <a:avLst/>
          </a:prstGeom>
          <a:noFill/>
          <a:ln w="9525">
            <a:noFill/>
            <a:miter lim="800000"/>
            <a:headEnd/>
            <a:tailEnd/>
          </a:ln>
        </p:spPr>
        <p:txBody>
          <a:bodyPr anchor="ctr"/>
          <a:lstStyle>
            <a:lvl1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mj-lt"/>
                <a:ea typeface="ＭＳ Ｐゴシック" pitchFamily="-112" charset="-128"/>
                <a:cs typeface="ＭＳ Ｐゴシック" pitchFamily="-112" charset="-128"/>
              </a:defRPr>
            </a:lvl1pPr>
            <a:lvl2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2pPr>
            <a:lvl3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3pPr>
            <a:lvl4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4pPr>
            <a:lvl5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5pPr>
            <a:lvl6pPr marL="4572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6pPr>
            <a:lvl7pPr marL="9144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7pPr>
            <a:lvl8pPr marL="13716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8pPr>
            <a:lvl9pPr marL="18288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9pPr>
          </a:lstStyle>
          <a:p>
            <a:pPr>
              <a:defRPr/>
            </a:pPr>
            <a:endParaRPr lang="en-US" dirty="0" smtClean="0"/>
          </a:p>
          <a:p>
            <a:pPr>
              <a:defRPr/>
            </a:pPr>
            <a:r>
              <a:rPr lang="en-US" dirty="0" smtClean="0"/>
              <a:t>Disciplinary Literacy Jigsaw</a:t>
            </a:r>
          </a:p>
          <a:p>
            <a:pPr>
              <a:defRPr/>
            </a:pPr>
            <a:endParaRPr lang="en-US" dirty="0" smtClean="0"/>
          </a:p>
          <a:p>
            <a:pPr>
              <a:defRPr/>
            </a:pPr>
            <a:r>
              <a:rPr lang="en-US" sz="2800" dirty="0" smtClean="0"/>
              <a:t>Using your homework . . .</a:t>
            </a:r>
            <a:endParaRPr lang="en-US" sz="2800" dirty="0"/>
          </a:p>
        </p:txBody>
      </p:sp>
      <p:sp>
        <p:nvSpPr>
          <p:cNvPr id="39944" name="Slide Number Placeholder 7"/>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C4BF153-A0CA-44FE-BD4C-9D0B29DD2AA7}" type="slidenum">
              <a:rPr lang="en-US" sz="1400" smtClean="0">
                <a:solidFill>
                  <a:schemeClr val="bg1"/>
                </a:solidFill>
              </a:rPr>
              <a:pPr/>
              <a:t>23</a:t>
            </a:fld>
            <a:endParaRPr lang="en-US" sz="1400" smtClean="0">
              <a:solidFill>
                <a:schemeClr val="bg1"/>
              </a:solidFill>
            </a:endParaRPr>
          </a:p>
        </p:txBody>
      </p:sp>
    </p:spTree>
    <p:extLst>
      <p:ext uri="{BB962C8B-B14F-4D97-AF65-F5344CB8AC3E}">
        <p14:creationId xmlns:p14="http://schemas.microsoft.com/office/powerpoint/2010/main" val="336206455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title"/>
          </p:nvPr>
        </p:nvSpPr>
        <p:spPr/>
        <p:txBody>
          <a:bodyPr/>
          <a:lstStyle/>
          <a:p>
            <a:pPr algn="ctr">
              <a:defRPr/>
            </a:pPr>
            <a:r>
              <a:rPr lang="en-US"/>
              <a:t>The Final Word</a:t>
            </a:r>
          </a:p>
        </p:txBody>
      </p:sp>
      <p:sp>
        <p:nvSpPr>
          <p:cNvPr id="40963" name="Rectangle 3"/>
          <p:cNvSpPr>
            <a:spLocks noGrp="1" noChangeArrowheads="1"/>
          </p:cNvSpPr>
          <p:nvPr>
            <p:ph type="body" idx="1"/>
          </p:nvPr>
        </p:nvSpPr>
        <p:spPr>
          <a:xfrm>
            <a:off x="457200" y="1790700"/>
            <a:ext cx="8229600" cy="4606925"/>
          </a:xfrm>
        </p:spPr>
        <p:txBody>
          <a:bodyPr/>
          <a:lstStyle/>
          <a:p>
            <a:r>
              <a:rPr lang="en-US" sz="2400" smtClean="0"/>
              <a:t>Select a facilitator and timekeeper.</a:t>
            </a:r>
          </a:p>
          <a:p>
            <a:r>
              <a:rPr lang="en-US" sz="2400" smtClean="0"/>
              <a:t>One person volunteers to “lead off”—taking up to three minutes to talk about one idea.</a:t>
            </a:r>
          </a:p>
          <a:p>
            <a:r>
              <a:rPr lang="en-US" sz="2400" smtClean="0"/>
              <a:t>Moving in clockwise fashion, every other group member, in turn, takes up to one minute to respond to speaker.</a:t>
            </a:r>
          </a:p>
          <a:p>
            <a:r>
              <a:rPr lang="en-US" sz="2400" smtClean="0"/>
              <a:t>Finally, the opening speaker has one minute to make final comments.</a:t>
            </a:r>
          </a:p>
          <a:p>
            <a:r>
              <a:rPr lang="en-US" sz="2400" smtClean="0"/>
              <a:t>Repeat the above process for the next person.</a:t>
            </a:r>
          </a:p>
        </p:txBody>
      </p:sp>
    </p:spTree>
    <p:extLst>
      <p:ext uri="{BB962C8B-B14F-4D97-AF65-F5344CB8AC3E}">
        <p14:creationId xmlns:p14="http://schemas.microsoft.com/office/powerpoint/2010/main" val="40090149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905000" y="457200"/>
            <a:ext cx="6858000" cy="1403350"/>
          </a:xfrm>
        </p:spPr>
        <p:txBody>
          <a:bodyPr/>
          <a:lstStyle/>
          <a:p>
            <a:pPr>
              <a:defRPr/>
            </a:pPr>
            <a:r>
              <a:rPr lang="en-US" dirty="0" smtClean="0">
                <a:ea typeface="ＭＳ Ｐゴシック" charset="0"/>
                <a:cs typeface="ＭＳ Ｐゴシック" charset="0"/>
              </a:rPr>
              <a:t>Back to the work at hand . . .</a:t>
            </a:r>
            <a:endParaRPr lang="en-US" dirty="0">
              <a:ea typeface="ＭＳ Ｐゴシック" charset="0"/>
              <a:cs typeface="ＭＳ Ｐゴシック" charset="0"/>
            </a:endParaRPr>
          </a:p>
        </p:txBody>
      </p:sp>
      <p:sp>
        <p:nvSpPr>
          <p:cNvPr id="41987" name="Content Placeholder 1"/>
          <p:cNvSpPr>
            <a:spLocks noGrp="1"/>
          </p:cNvSpPr>
          <p:nvPr>
            <p:ph idx="1"/>
          </p:nvPr>
        </p:nvSpPr>
        <p:spPr>
          <a:xfrm>
            <a:off x="388938" y="1636713"/>
            <a:ext cx="3556000" cy="5322887"/>
          </a:xfrm>
        </p:spPr>
        <p:txBody>
          <a:bodyPr/>
          <a:lstStyle/>
          <a:p>
            <a:pPr marL="0" indent="0">
              <a:buFont typeface="Wingdings" pitchFamily="2" charset="2"/>
              <a:buNone/>
            </a:pPr>
            <a:r>
              <a:rPr lang="en-US" b="1" smtClean="0"/>
              <a:t>Module </a:t>
            </a:r>
          </a:p>
          <a:p>
            <a:pPr marL="0" indent="0">
              <a:buFont typeface="Wingdings" pitchFamily="2" charset="2"/>
              <a:buNone/>
            </a:pPr>
            <a:r>
              <a:rPr lang="en-US" smtClean="0"/>
              <a:t>Using all the resources available, </a:t>
            </a:r>
            <a:br>
              <a:rPr lang="en-US" smtClean="0"/>
            </a:br>
            <a:r>
              <a:rPr lang="en-US" smtClean="0"/>
              <a:t>continue filling in </a:t>
            </a:r>
            <a:br>
              <a:rPr lang="en-US" smtClean="0"/>
            </a:br>
            <a:r>
              <a:rPr lang="en-US" smtClean="0"/>
              <a:t>(or polishing) your Module using the template provided..</a:t>
            </a:r>
          </a:p>
        </p:txBody>
      </p:sp>
      <p:pic>
        <p:nvPicPr>
          <p:cNvPr id="41988" name="Picture 10" descr="j01788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9400" y="2235200"/>
            <a:ext cx="4749800" cy="314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00DB7434-4862-4FCF-8958-D2328F29426F}" type="slidenum">
              <a:rPr lang="en-US" sz="1400" smtClean="0">
                <a:solidFill>
                  <a:schemeClr val="bg1"/>
                </a:solidFill>
              </a:rPr>
              <a:pPr/>
              <a:t>25</a:t>
            </a:fld>
            <a:endParaRPr lang="en-US" sz="1400" smtClean="0">
              <a:solidFill>
                <a:schemeClr val="bg1"/>
              </a:solidFill>
            </a:endParaRPr>
          </a:p>
        </p:txBody>
      </p:sp>
    </p:spTree>
    <p:extLst>
      <p:ext uri="{BB962C8B-B14F-4D97-AF65-F5344CB8AC3E}">
        <p14:creationId xmlns:p14="http://schemas.microsoft.com/office/powerpoint/2010/main" val="407229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887538" y="558800"/>
            <a:ext cx="6858000" cy="533400"/>
          </a:xfrm>
        </p:spPr>
        <p:txBody>
          <a:bodyPr/>
          <a:lstStyle/>
          <a:p>
            <a:pPr>
              <a:defRPr/>
            </a:pPr>
            <a:r>
              <a:rPr lang="en-US" dirty="0">
                <a:effectLst/>
                <a:ea typeface="ＭＳ Ｐゴシック" pitchFamily="-112" charset="-128"/>
              </a:rPr>
              <a:t>Discipline Reports:  </a:t>
            </a:r>
            <a:r>
              <a:rPr lang="en-US" dirty="0" smtClean="0">
                <a:effectLst/>
                <a:ea typeface="ＭＳ Ｐゴシック" pitchFamily="-112" charset="-128"/>
              </a:rPr>
              <a:t/>
            </a:r>
            <a:br>
              <a:rPr lang="en-US" dirty="0" smtClean="0">
                <a:effectLst/>
                <a:ea typeface="ＭＳ Ｐゴシック" pitchFamily="-112" charset="-128"/>
              </a:rPr>
            </a:br>
            <a:r>
              <a:rPr lang="en-US" sz="2800" dirty="0" smtClean="0">
                <a:effectLst/>
                <a:ea typeface="ＭＳ Ｐゴシック" pitchFamily="-112" charset="-128"/>
              </a:rPr>
              <a:t>Questions</a:t>
            </a:r>
            <a:r>
              <a:rPr lang="en-US" sz="2800" dirty="0">
                <a:effectLst/>
                <a:ea typeface="ＭＳ Ｐゴシック" pitchFamily="-112" charset="-128"/>
              </a:rPr>
              <a:t>, Thoughts, and Insights </a:t>
            </a:r>
            <a:endParaRPr lang="en-US" sz="2800" dirty="0">
              <a:ea typeface="ＭＳ Ｐゴシック" charset="0"/>
              <a:cs typeface="ＭＳ Ｐゴシック" charset="0"/>
            </a:endParaRPr>
          </a:p>
        </p:txBody>
      </p:sp>
      <p:sp>
        <p:nvSpPr>
          <p:cNvPr id="2" name="Content Placeholder 1"/>
          <p:cNvSpPr>
            <a:spLocks noGrp="1"/>
          </p:cNvSpPr>
          <p:nvPr>
            <p:ph idx="1"/>
          </p:nvPr>
        </p:nvSpPr>
        <p:spPr>
          <a:xfrm>
            <a:off x="457200" y="1643063"/>
            <a:ext cx="8229600" cy="4318000"/>
          </a:xfrm>
        </p:spPr>
        <p:txBody>
          <a:bodyPr>
            <a:normAutofit/>
          </a:bodyPr>
          <a:lstStyle/>
          <a:p>
            <a:pPr marL="0" indent="0">
              <a:buFont typeface="Wingdings" pitchFamily="2" charset="2"/>
              <a:buNone/>
              <a:defRPr/>
            </a:pPr>
            <a:r>
              <a:rPr lang="en-US" dirty="0">
                <a:ea typeface="ＭＳ Ｐゴシック" pitchFamily="-112" charset="-128"/>
              </a:rPr>
              <a:t>With your discipline </a:t>
            </a:r>
            <a:r>
              <a:rPr lang="en-US" dirty="0" smtClean="0">
                <a:ea typeface="ＭＳ Ｐゴシック" pitchFamily="-112" charset="-128"/>
              </a:rPr>
              <a:t>team:</a:t>
            </a:r>
          </a:p>
          <a:p>
            <a:pPr>
              <a:defRPr/>
            </a:pPr>
            <a:r>
              <a:rPr lang="en-US" sz="2800" dirty="0">
                <a:ea typeface="ＭＳ Ｐゴシック" pitchFamily="-112" charset="-128"/>
              </a:rPr>
              <a:t>D</a:t>
            </a:r>
            <a:r>
              <a:rPr lang="en-US" sz="2800" dirty="0" smtClean="0">
                <a:ea typeface="ＭＳ Ｐゴシック" pitchFamily="-112" charset="-128"/>
              </a:rPr>
              <a:t>escribe </a:t>
            </a:r>
            <a:r>
              <a:rPr lang="en-US" sz="2800" dirty="0">
                <a:ea typeface="ＭＳ Ｐゴシック" pitchFamily="-112" charset="-128"/>
              </a:rPr>
              <a:t>one module-in-progress and discuss your questions, thoughts, and insights about module development. </a:t>
            </a:r>
            <a:endParaRPr lang="en-US" sz="2800" dirty="0" smtClean="0">
              <a:ea typeface="ＭＳ Ｐゴシック" pitchFamily="-112" charset="-128"/>
            </a:endParaRPr>
          </a:p>
          <a:p>
            <a:pPr>
              <a:defRPr/>
            </a:pPr>
            <a:r>
              <a:rPr lang="en-US" sz="2800" dirty="0" smtClean="0">
                <a:ea typeface="ＭＳ Ｐゴシック" pitchFamily="-112" charset="-128"/>
              </a:rPr>
              <a:t>Be </a:t>
            </a:r>
            <a:r>
              <a:rPr lang="en-US" sz="2800" dirty="0">
                <a:ea typeface="ＭＳ Ｐゴシック" pitchFamily="-112" charset="-128"/>
              </a:rPr>
              <a:t>prepared to briefly report out to the large group. </a:t>
            </a:r>
            <a:endParaRPr lang="en-US" sz="2800" dirty="0">
              <a:ea typeface="ＭＳ Ｐゴシック" charset="-128"/>
            </a:endParaRPr>
          </a:p>
        </p:txBody>
      </p:sp>
      <p:sp>
        <p:nvSpPr>
          <p:cNvPr id="430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3506C2C-78F1-4B49-A947-2F3FA0564005}" type="slidenum">
              <a:rPr lang="en-US" sz="1400" smtClean="0">
                <a:solidFill>
                  <a:schemeClr val="bg1"/>
                </a:solidFill>
              </a:rPr>
              <a:pPr/>
              <a:t>26</a:t>
            </a:fld>
            <a:endParaRPr lang="en-US" sz="1400" smtClean="0">
              <a:solidFill>
                <a:schemeClr val="bg1"/>
              </a:solidFill>
            </a:endParaRPr>
          </a:p>
        </p:txBody>
      </p:sp>
    </p:spTree>
    <p:extLst>
      <p:ext uri="{BB962C8B-B14F-4D97-AF65-F5344CB8AC3E}">
        <p14:creationId xmlns:p14="http://schemas.microsoft.com/office/powerpoint/2010/main" val="2308158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63838"/>
            <a:ext cx="3889375" cy="533400"/>
          </a:xfrm>
        </p:spPr>
        <p:txBody>
          <a:bodyPr/>
          <a:lstStyle/>
          <a:p>
            <a:pPr>
              <a:defRPr/>
            </a:pPr>
            <a:r>
              <a:rPr lang="en-US" dirty="0" smtClean="0">
                <a:ea typeface="ＭＳ Ｐゴシック" pitchFamily="-112" charset="-128"/>
              </a:rPr>
              <a:t>Lunch Again!</a:t>
            </a:r>
            <a:endParaRPr lang="en-US" dirty="0">
              <a:ea typeface="ＭＳ Ｐゴシック" pitchFamily="-112" charset="-128"/>
            </a:endParaRPr>
          </a:p>
        </p:txBody>
      </p:sp>
      <p:sp>
        <p:nvSpPr>
          <p:cNvPr id="4403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2A87A0FB-B8E3-49CA-9197-0D0A45E4D128}" type="slidenum">
              <a:rPr lang="en-US" sz="1400" smtClean="0">
                <a:solidFill>
                  <a:schemeClr val="bg1"/>
                </a:solidFill>
              </a:rPr>
              <a:pPr/>
              <a:t>27</a:t>
            </a:fld>
            <a:endParaRPr lang="en-US" sz="1400" smtClean="0">
              <a:solidFill>
                <a:schemeClr val="bg1"/>
              </a:solidFill>
            </a:endParaRPr>
          </a:p>
        </p:txBody>
      </p:sp>
      <p:pic>
        <p:nvPicPr>
          <p:cNvPr id="44036" name="Picture 2" descr="C:\Users\Lynda\AppData\Local\Microsoft\Windows\Temporary Internet Files\Content.IE5\ST6YOMW5\MP90044280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049838" y="1004888"/>
            <a:ext cx="3228975" cy="4892675"/>
          </a:xfrm>
        </p:spPr>
      </p:pic>
    </p:spTree>
    <p:extLst>
      <p:ext uri="{BB962C8B-B14F-4D97-AF65-F5344CB8AC3E}">
        <p14:creationId xmlns:p14="http://schemas.microsoft.com/office/powerpoint/2010/main" val="2874128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defRPr/>
            </a:pPr>
            <a:r>
              <a:rPr lang="en-US" dirty="0" smtClean="0">
                <a:ea typeface="ＭＳ Ｐゴシック" charset="0"/>
                <a:cs typeface="ＭＳ Ｐゴシック" charset="0"/>
              </a:rPr>
              <a:t>Taking a look at Good-to-Go</a:t>
            </a:r>
            <a:endParaRPr lang="en-US" dirty="0">
              <a:ea typeface="ＭＳ Ｐゴシック" charset="0"/>
              <a:cs typeface="ＭＳ Ｐゴシック" charset="0"/>
            </a:endParaRPr>
          </a:p>
        </p:txBody>
      </p:sp>
      <p:sp>
        <p:nvSpPr>
          <p:cNvPr id="45059" name="Rectangle 1"/>
          <p:cNvSpPr>
            <a:spLocks noChangeArrowheads="1"/>
          </p:cNvSpPr>
          <p:nvPr/>
        </p:nvSpPr>
        <p:spPr bwMode="auto">
          <a:xfrm>
            <a:off x="488950" y="1574800"/>
            <a:ext cx="77581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71500" indent="-571500" eaLnBrk="0" hangingPunct="0">
              <a:buFont typeface="Wingdings" panose="05000000000000000000" pitchFamily="2" charset="2"/>
              <a:buChar char="Ø"/>
            </a:pPr>
            <a:r>
              <a:rPr lang="en-US" sz="3600" b="1" dirty="0">
                <a:solidFill>
                  <a:srgbClr val="003366"/>
                </a:solidFill>
              </a:rPr>
              <a:t>What does a publishable module look like?</a:t>
            </a:r>
          </a:p>
          <a:p>
            <a:pPr marL="571500" indent="-571500" eaLnBrk="0" hangingPunct="0">
              <a:buFont typeface="Wingdings" panose="05000000000000000000" pitchFamily="2" charset="2"/>
              <a:buChar char="Ø"/>
            </a:pPr>
            <a:endParaRPr lang="en-US" sz="3600" b="1" dirty="0">
              <a:solidFill>
                <a:srgbClr val="003366"/>
              </a:solidFill>
            </a:endParaRPr>
          </a:p>
          <a:p>
            <a:pPr marL="571500" indent="-571500" eaLnBrk="0" hangingPunct="0">
              <a:buFont typeface="Wingdings" panose="05000000000000000000" pitchFamily="2" charset="2"/>
              <a:buChar char="Ø"/>
            </a:pPr>
            <a:r>
              <a:rPr lang="en-US" sz="3600" b="1" dirty="0">
                <a:solidFill>
                  <a:srgbClr val="003366"/>
                </a:solidFill>
              </a:rPr>
              <a:t>Examining the Jurying Tool</a:t>
            </a:r>
            <a:endParaRPr lang="en-US" sz="3600" dirty="0">
              <a:solidFill>
                <a:srgbClr val="003366"/>
              </a:solidFill>
            </a:endParaRPr>
          </a:p>
        </p:txBody>
      </p:sp>
      <p:sp>
        <p:nvSpPr>
          <p:cNvPr id="450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FA0D7E9E-5002-43BC-8956-19D2F60E5B3A}" type="slidenum">
              <a:rPr lang="en-US" sz="1400" smtClean="0">
                <a:solidFill>
                  <a:schemeClr val="bg1"/>
                </a:solidFill>
              </a:rPr>
              <a:pPr/>
              <a:t>28</a:t>
            </a:fld>
            <a:endParaRPr lang="en-US" sz="1400" smtClean="0">
              <a:solidFill>
                <a:schemeClr val="bg1"/>
              </a:solidFill>
            </a:endParaRPr>
          </a:p>
        </p:txBody>
      </p:sp>
    </p:spTree>
    <p:extLst>
      <p:ext uri="{BB962C8B-B14F-4D97-AF65-F5344CB8AC3E}">
        <p14:creationId xmlns:p14="http://schemas.microsoft.com/office/powerpoint/2010/main" val="2743139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Become the Judge and Jury</a:t>
            </a:r>
            <a:endParaRPr lang="en-US" dirty="0">
              <a:ea typeface="ＭＳ Ｐゴシック" pitchFamily="-112" charset="-128"/>
            </a:endParaRPr>
          </a:p>
        </p:txBody>
      </p:sp>
      <p:sp>
        <p:nvSpPr>
          <p:cNvPr id="46083"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B90B26B5-ECEB-48C4-928C-C8B25AACE1F3}" type="slidenum">
              <a:rPr lang="en-US" sz="1400" smtClean="0">
                <a:solidFill>
                  <a:schemeClr val="bg1"/>
                </a:solidFill>
              </a:rPr>
              <a:pPr/>
              <a:t>29</a:t>
            </a:fld>
            <a:endParaRPr lang="en-US" sz="1400" smtClean="0">
              <a:solidFill>
                <a:schemeClr val="bg1"/>
              </a:solidFill>
            </a:endParaRPr>
          </a:p>
        </p:txBody>
      </p:sp>
      <p:sp>
        <p:nvSpPr>
          <p:cNvPr id="46084" name="TextBox 3"/>
          <p:cNvSpPr txBox="1">
            <a:spLocks noChangeArrowheads="1"/>
          </p:cNvSpPr>
          <p:nvPr/>
        </p:nvSpPr>
        <p:spPr bwMode="auto">
          <a:xfrm>
            <a:off x="709613" y="1608138"/>
            <a:ext cx="778827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buFont typeface="Arial" pitchFamily="34" charset="0"/>
              <a:buChar char="•"/>
            </a:pPr>
            <a:r>
              <a:rPr lang="en-US" sz="3200" dirty="0">
                <a:solidFill>
                  <a:srgbClr val="002060"/>
                </a:solidFill>
              </a:rPr>
              <a:t>With a partner from your content area, evaluate each partner’s module using the Jurying Tool.  </a:t>
            </a:r>
          </a:p>
          <a:p>
            <a:pPr>
              <a:buFont typeface="Arial" pitchFamily="34" charset="0"/>
              <a:buChar char="•"/>
            </a:pPr>
            <a:r>
              <a:rPr lang="en-US" sz="3200" dirty="0">
                <a:solidFill>
                  <a:srgbClr val="002060"/>
                </a:solidFill>
              </a:rPr>
              <a:t>Make notes of changes that need to be made. </a:t>
            </a:r>
          </a:p>
          <a:p>
            <a:pPr>
              <a:buFont typeface="Arial" pitchFamily="34" charset="0"/>
              <a:buChar char="•"/>
            </a:pPr>
            <a:r>
              <a:rPr lang="en-US" sz="3200" dirty="0">
                <a:solidFill>
                  <a:srgbClr val="002060"/>
                </a:solidFill>
              </a:rPr>
              <a:t> Work on making the Task Good-to-Go</a:t>
            </a:r>
          </a:p>
          <a:p>
            <a:pPr>
              <a:buFont typeface="Arial" pitchFamily="34" charset="0"/>
              <a:buChar char="•"/>
            </a:pPr>
            <a:r>
              <a:rPr lang="en-US" sz="3200" dirty="0" smtClean="0">
                <a:solidFill>
                  <a:srgbClr val="002060"/>
                </a:solidFill>
              </a:rPr>
              <a:t>PSESD trainer </a:t>
            </a:r>
            <a:r>
              <a:rPr lang="en-US" sz="3200" dirty="0">
                <a:solidFill>
                  <a:srgbClr val="002060"/>
                </a:solidFill>
              </a:rPr>
              <a:t>will work with individuals</a:t>
            </a:r>
          </a:p>
        </p:txBody>
      </p:sp>
    </p:spTree>
    <p:extLst>
      <p:ext uri="{BB962C8B-B14F-4D97-AF65-F5344CB8AC3E}">
        <p14:creationId xmlns:p14="http://schemas.microsoft.com/office/powerpoint/2010/main" val="3626489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1355725"/>
          </a:xfrm>
        </p:spPr>
        <p:txBody>
          <a:bodyPr/>
          <a:lstStyle/>
          <a:p>
            <a:pPr>
              <a:defRPr/>
            </a:pPr>
            <a:r>
              <a:rPr lang="en-US" dirty="0" smtClean="0">
                <a:ea typeface="ＭＳ Ｐゴシック" pitchFamily="-112" charset="-128"/>
              </a:rPr>
              <a:t>Before we begin, let’s take a temperature check.</a:t>
            </a:r>
            <a:endParaRPr lang="en-US" dirty="0">
              <a:ea typeface="ＭＳ Ｐゴシック" pitchFamily="-112" charset="-128"/>
            </a:endParaRPr>
          </a:p>
        </p:txBody>
      </p:sp>
      <p:sp>
        <p:nvSpPr>
          <p:cNvPr id="19459"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EEE4021E-0407-4697-87E6-177E17E8B97B}" type="slidenum">
              <a:rPr lang="en-US" sz="1400" smtClean="0">
                <a:solidFill>
                  <a:schemeClr val="bg1"/>
                </a:solidFill>
              </a:rPr>
              <a:pPr/>
              <a:t>3</a:t>
            </a:fld>
            <a:endParaRPr lang="en-US" sz="1400" smtClean="0">
              <a:solidFill>
                <a:schemeClr val="bg1"/>
              </a:solidFill>
            </a:endParaRPr>
          </a:p>
        </p:txBody>
      </p:sp>
      <p:pic>
        <p:nvPicPr>
          <p:cNvPr id="19460" name="Picture 2" descr="C:\Program Files (x86)\Microsoft Office\MEDIA\CAGCAT10\j0240719.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64300" y="3290888"/>
            <a:ext cx="154305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73075" y="1857375"/>
            <a:ext cx="5395913" cy="4032250"/>
          </a:xfrm>
          <a:prstGeom prst="rect">
            <a:avLst/>
          </a:prstGeom>
          <a:noFill/>
        </p:spPr>
        <p:txBody>
          <a:bodyPr>
            <a:spAutoFit/>
          </a:bodyPr>
          <a:lstStyle/>
          <a:p>
            <a:pPr marL="514350" indent="-514350" eaLnBrk="0" hangingPunct="0">
              <a:buFont typeface="+mj-lt"/>
              <a:buAutoNum type="arabicPeriod"/>
              <a:defRPr/>
            </a:pPr>
            <a:r>
              <a:rPr lang="en-US" sz="3200" dirty="0">
                <a:solidFill>
                  <a:srgbClr val="00005D"/>
                </a:solidFill>
                <a:latin typeface="AGaramond Semibold" charset="0"/>
                <a:ea typeface="ＭＳ Ｐゴシック" pitchFamily="34" charset="-128"/>
                <a:cs typeface="+mn-cs"/>
              </a:rPr>
              <a:t>What are you pondering?</a:t>
            </a:r>
          </a:p>
          <a:p>
            <a:pPr marL="514350" indent="-514350" eaLnBrk="0" hangingPunct="0">
              <a:buFont typeface="+mj-lt"/>
              <a:buAutoNum type="arabicPeriod"/>
              <a:defRPr/>
            </a:pPr>
            <a:endParaRPr lang="en-US" sz="3200" dirty="0">
              <a:solidFill>
                <a:srgbClr val="00005D"/>
              </a:solidFill>
              <a:latin typeface="AGaramond Semibold" charset="0"/>
              <a:ea typeface="ＭＳ Ｐゴシック" pitchFamily="34" charset="-128"/>
              <a:cs typeface="+mn-cs"/>
            </a:endParaRPr>
          </a:p>
          <a:p>
            <a:pPr marL="514350" indent="-514350" eaLnBrk="0" hangingPunct="0">
              <a:buFont typeface="+mj-lt"/>
              <a:buAutoNum type="arabicPeriod"/>
              <a:defRPr/>
            </a:pPr>
            <a:r>
              <a:rPr lang="en-US" sz="3200" dirty="0">
                <a:solidFill>
                  <a:srgbClr val="00005D"/>
                </a:solidFill>
                <a:latin typeface="AGaramond Semibold" charset="0"/>
                <a:ea typeface="ＭＳ Ｐゴシック" pitchFamily="34" charset="-128"/>
                <a:cs typeface="+mn-cs"/>
              </a:rPr>
              <a:t>What is working so far?</a:t>
            </a:r>
          </a:p>
          <a:p>
            <a:pPr eaLnBrk="0" hangingPunct="0">
              <a:defRPr/>
            </a:pPr>
            <a:r>
              <a:rPr lang="en-US" sz="3200" dirty="0">
                <a:solidFill>
                  <a:srgbClr val="00005D"/>
                </a:solidFill>
                <a:latin typeface="AGaramond Semibold" charset="0"/>
                <a:ea typeface="ＭＳ Ｐゴシック" pitchFamily="34" charset="-128"/>
                <a:cs typeface="+mn-cs"/>
              </a:rPr>
              <a:t>  </a:t>
            </a:r>
          </a:p>
          <a:p>
            <a:pPr marL="514350" indent="-514350" eaLnBrk="0" hangingPunct="0">
              <a:buFontTx/>
              <a:buAutoNum type="arabicPeriod" startAt="3"/>
              <a:defRPr/>
            </a:pPr>
            <a:r>
              <a:rPr lang="en-US" sz="3200" dirty="0">
                <a:solidFill>
                  <a:srgbClr val="00005D"/>
                </a:solidFill>
                <a:latin typeface="AGaramond Semibold" charset="0"/>
                <a:ea typeface="ＭＳ Ｐゴシック" pitchFamily="34" charset="-128"/>
                <a:cs typeface="+mn-cs"/>
              </a:rPr>
              <a:t>What questions do you have?</a:t>
            </a:r>
          </a:p>
          <a:p>
            <a:pPr marL="514350" indent="-514350" eaLnBrk="0" hangingPunct="0">
              <a:buFontTx/>
              <a:buAutoNum type="arabicPeriod" startAt="3"/>
              <a:defRPr/>
            </a:pPr>
            <a:endParaRPr lang="en-US" sz="3200" dirty="0">
              <a:solidFill>
                <a:srgbClr val="00005D"/>
              </a:solidFill>
              <a:latin typeface="AGaramond Semibold" charset="0"/>
              <a:ea typeface="ＭＳ Ｐゴシック" pitchFamily="34" charset="-128"/>
              <a:cs typeface="+mn-cs"/>
            </a:endParaRPr>
          </a:p>
          <a:p>
            <a:pPr eaLnBrk="0" hangingPunct="0">
              <a:defRPr/>
            </a:pPr>
            <a:r>
              <a:rPr lang="en-US" sz="3200" dirty="0">
                <a:solidFill>
                  <a:srgbClr val="00005D"/>
                </a:solidFill>
                <a:latin typeface="AGaramond Semibold" charset="0"/>
                <a:ea typeface="ＭＳ Ｐゴシック" pitchFamily="34" charset="-128"/>
                <a:cs typeface="+mn-cs"/>
              </a:rPr>
              <a:t>4.  What help do you need?</a:t>
            </a:r>
          </a:p>
        </p:txBody>
      </p:sp>
    </p:spTree>
    <p:extLst>
      <p:ext uri="{BB962C8B-B14F-4D97-AF65-F5344CB8AC3E}">
        <p14:creationId xmlns:p14="http://schemas.microsoft.com/office/powerpoint/2010/main" val="980185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ubtitle 2"/>
          <p:cNvSpPr>
            <a:spLocks noGrp="1"/>
          </p:cNvSpPr>
          <p:nvPr>
            <p:ph type="subTitle" idx="1"/>
          </p:nvPr>
        </p:nvSpPr>
        <p:spPr>
          <a:xfrm>
            <a:off x="3519488" y="5357813"/>
            <a:ext cx="3497262" cy="879475"/>
          </a:xfrm>
        </p:spPr>
        <p:txBody>
          <a:bodyPr>
            <a:normAutofit fontScale="85000" lnSpcReduction="10000"/>
          </a:bodyPr>
          <a:lstStyle/>
          <a:p>
            <a:r>
              <a:rPr lang="en-US" sz="4800" smtClean="0">
                <a:solidFill>
                  <a:srgbClr val="000067"/>
                </a:solidFill>
              </a:rPr>
              <a:t>Thank </a:t>
            </a:r>
            <a:r>
              <a:rPr lang="en-US" sz="4800" smtClean="0"/>
              <a:t>You!</a:t>
            </a:r>
          </a:p>
        </p:txBody>
      </p:sp>
      <p:sp>
        <p:nvSpPr>
          <p:cNvPr id="49155" name="Title 3"/>
          <p:cNvSpPr>
            <a:spLocks noGrp="1"/>
          </p:cNvSpPr>
          <p:nvPr>
            <p:ph type="ctrTitle"/>
          </p:nvPr>
        </p:nvSpPr>
        <p:spPr>
          <a:xfrm>
            <a:off x="654050" y="1285875"/>
            <a:ext cx="7772400" cy="2593975"/>
          </a:xfrm>
        </p:spPr>
        <p:txBody>
          <a:bodyPr/>
          <a:lstStyle/>
          <a:p>
            <a:pPr>
              <a:defRPr/>
            </a:pPr>
            <a:r>
              <a:rPr lang="en-US" sz="4000" dirty="0" smtClean="0">
                <a:solidFill>
                  <a:srgbClr val="000067"/>
                </a:solidFill>
                <a:effectLst>
                  <a:outerShdw blurRad="38100" dist="38100" dir="2700000" algn="tl">
                    <a:srgbClr val="C0C0C0"/>
                  </a:outerShdw>
                </a:effectLst>
                <a:ea typeface="ＭＳ Ｐゴシック" pitchFamily="31" charset="-128"/>
              </a:rPr>
              <a:t>Have an exceptional year and send your complete module by </a:t>
            </a:r>
            <a:r>
              <a:rPr lang="en-US" sz="4000" u="sng" dirty="0">
                <a:solidFill>
                  <a:srgbClr val="000067"/>
                </a:solidFill>
                <a:effectLst>
                  <a:outerShdw blurRad="38100" dist="38100" dir="2700000" algn="tl">
                    <a:srgbClr val="C0C0C0"/>
                  </a:outerShdw>
                </a:effectLst>
                <a:ea typeface="ＭＳ Ｐゴシック" pitchFamily="31" charset="-128"/>
              </a:rPr>
              <a:t>	</a:t>
            </a:r>
            <a:r>
              <a:rPr lang="en-US" sz="4000" u="sng" dirty="0" smtClean="0">
                <a:solidFill>
                  <a:srgbClr val="000067"/>
                </a:solidFill>
                <a:effectLst>
                  <a:outerShdw blurRad="38100" dist="38100" dir="2700000" algn="tl">
                    <a:srgbClr val="C0C0C0"/>
                  </a:outerShdw>
                </a:effectLst>
                <a:ea typeface="ＭＳ Ｐゴシック" pitchFamily="31" charset="-128"/>
              </a:rPr>
              <a:t>			</a:t>
            </a:r>
            <a:r>
              <a:rPr lang="en-US" sz="4000" dirty="0" smtClean="0">
                <a:solidFill>
                  <a:srgbClr val="000067"/>
                </a:solidFill>
                <a:effectLst>
                  <a:outerShdw blurRad="38100" dist="38100" dir="2700000" algn="tl">
                    <a:srgbClr val="C0C0C0"/>
                  </a:outerShdw>
                </a:effectLst>
                <a:ea typeface="ＭＳ Ｐゴシック" pitchFamily="31" charset="-128"/>
              </a:rPr>
              <a:t> </a:t>
            </a:r>
            <a:r>
              <a:rPr lang="en-US" sz="4000" dirty="0" smtClean="0">
                <a:solidFill>
                  <a:srgbClr val="000067"/>
                </a:solidFill>
                <a:effectLst>
                  <a:outerShdw blurRad="38100" dist="38100" dir="2700000" algn="tl">
                    <a:srgbClr val="C0C0C0"/>
                  </a:outerShdw>
                </a:effectLst>
                <a:ea typeface="ＭＳ Ｐゴシック" pitchFamily="31" charset="-128"/>
              </a:rPr>
              <a:t>to:  </a:t>
            </a:r>
            <a:endParaRPr lang="en-US" sz="4000" dirty="0" smtClean="0">
              <a:effectLst>
                <a:outerShdw blurRad="38100" dist="38100" dir="2700000" algn="tl">
                  <a:srgbClr val="C0C0C0"/>
                </a:outerShdw>
              </a:effectLst>
              <a:ea typeface="ＭＳ Ｐゴシック" pitchFamily="31" charset="-128"/>
            </a:endParaRPr>
          </a:p>
        </p:txBody>
      </p:sp>
      <p:sp>
        <p:nvSpPr>
          <p:cNvPr id="47108" name="Slide Number Placeholder 1"/>
          <p:cNvSpPr>
            <a:spLocks noGrp="1"/>
          </p:cNvSpPr>
          <p:nvPr>
            <p:ph type="sldNum" sz="quarter" idx="10"/>
          </p:nvPr>
        </p:nvSpPr>
        <p:spPr bwMode="auto">
          <a:xfrm>
            <a:off x="6553200" y="6521450"/>
            <a:ext cx="2133600" cy="244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52B8317A-B511-4CAD-8D68-FC89D28C5BAD}" type="slidenum">
              <a:rPr lang="en-US" sz="1400" smtClean="0">
                <a:solidFill>
                  <a:schemeClr val="bg1"/>
                </a:solidFill>
              </a:rPr>
              <a:pPr/>
              <a:t>30</a:t>
            </a:fld>
            <a:endParaRPr lang="en-US" sz="1400" smtClean="0">
              <a:solidFill>
                <a:schemeClr val="bg1"/>
              </a:solidFill>
            </a:endParaRPr>
          </a:p>
        </p:txBody>
      </p:sp>
      <p:pic>
        <p:nvPicPr>
          <p:cNvPr id="47109" name="Picture 6" descr="C:\Documents and Settings\Elizabeth B\Local Settings\Temporary Internet Files\Content.IE5\TACMZP3S\MP90043310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0700" y="4419600"/>
            <a:ext cx="1862138"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bwMode="auto">
          <a:xfrm>
            <a:off x="1905000" y="457200"/>
            <a:ext cx="6858000" cy="533400"/>
          </a:xfrm>
          <a:prstGeom prst="rect">
            <a:avLst/>
          </a:prstGeom>
          <a:noFill/>
          <a:ln w="9525">
            <a:noFill/>
            <a:miter lim="800000"/>
            <a:headEnd/>
            <a:tailEnd/>
          </a:ln>
        </p:spPr>
        <p:txBody>
          <a:bodyPr anchor="ctr"/>
          <a:lstStyle>
            <a:lvl1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mj-lt"/>
                <a:ea typeface="ＭＳ Ｐゴシック" pitchFamily="-112" charset="-128"/>
                <a:cs typeface="ＭＳ Ｐゴシック" pitchFamily="-112" charset="-128"/>
              </a:defRPr>
            </a:lvl1pPr>
            <a:lvl2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2pPr>
            <a:lvl3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3pPr>
            <a:lvl4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4pPr>
            <a:lvl5pPr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ea typeface="ＭＳ Ｐゴシック" pitchFamily="-112" charset="-128"/>
                <a:cs typeface="ＭＳ Ｐゴシック" pitchFamily="-112" charset="-128"/>
              </a:defRPr>
            </a:lvl5pPr>
            <a:lvl6pPr marL="4572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6pPr>
            <a:lvl7pPr marL="9144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7pPr>
            <a:lvl8pPr marL="13716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8pPr>
            <a:lvl9pPr marL="1828800" algn="l" rtl="0" eaLnBrk="0" fontAlgn="base" hangingPunct="0">
              <a:spcBef>
                <a:spcPct val="0"/>
              </a:spcBef>
              <a:spcAft>
                <a:spcPct val="0"/>
              </a:spcAft>
              <a:defRPr sz="3600" b="1">
                <a:solidFill>
                  <a:srgbClr val="990033"/>
                </a:solidFill>
                <a:effectLst>
                  <a:outerShdw blurRad="38100" dist="38100" dir="2700000" algn="tl">
                    <a:srgbClr val="DDDDDD"/>
                  </a:outerShdw>
                </a:effectLst>
                <a:latin typeface="Arial" pitchFamily="-112" charset="0"/>
              </a:defRPr>
            </a:lvl9pPr>
          </a:lstStyle>
          <a:p>
            <a:pPr>
              <a:defRPr/>
            </a:pPr>
            <a:r>
              <a:rPr lang="en-US" dirty="0" smtClean="0">
                <a:ea typeface="ＭＳ Ｐゴシック" charset="0"/>
                <a:cs typeface="ＭＳ Ｐゴシック" charset="0"/>
              </a:rPr>
              <a:t>Next Steps:</a:t>
            </a:r>
            <a:endParaRPr lang="en-US" dirty="0">
              <a:ea typeface="ＭＳ Ｐゴシック" charset="0"/>
              <a:cs typeface="ＭＳ Ｐゴシック" charset="0"/>
            </a:endParaRPr>
          </a:p>
        </p:txBody>
      </p:sp>
      <p:sp>
        <p:nvSpPr>
          <p:cNvPr id="47111" name="TextBox 1"/>
          <p:cNvSpPr txBox="1">
            <a:spLocks noChangeArrowheads="1"/>
          </p:cNvSpPr>
          <p:nvPr/>
        </p:nvSpPr>
        <p:spPr bwMode="auto">
          <a:xfrm>
            <a:off x="520700" y="4062413"/>
            <a:ext cx="64230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r>
              <a:rPr lang="en-US" dirty="0" smtClean="0">
                <a:solidFill>
                  <a:srgbClr val="800000"/>
                </a:solidFill>
                <a:hlinkClick r:id="rId4"/>
              </a:rPr>
              <a:t>fduffin@psesd.org</a:t>
            </a:r>
            <a:r>
              <a:rPr lang="en-US" dirty="0" smtClean="0">
                <a:solidFill>
                  <a:srgbClr val="800000"/>
                </a:solidFill>
              </a:rPr>
              <a:t>  </a:t>
            </a:r>
            <a:endParaRPr lang="en-US" dirty="0">
              <a:solidFill>
                <a:srgbClr val="800000"/>
              </a:solidFill>
            </a:endParaRPr>
          </a:p>
          <a:p>
            <a:endParaRPr lang="en-US" dirty="0"/>
          </a:p>
        </p:txBody>
      </p:sp>
    </p:spTree>
    <p:extLst>
      <p:ext uri="{BB962C8B-B14F-4D97-AF65-F5344CB8AC3E}">
        <p14:creationId xmlns:p14="http://schemas.microsoft.com/office/powerpoint/2010/main" val="800125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4513" y="403225"/>
            <a:ext cx="6858000" cy="1793875"/>
          </a:xfrm>
        </p:spPr>
        <p:txBody>
          <a:bodyPr/>
          <a:lstStyle/>
          <a:p>
            <a:pPr>
              <a:defRPr/>
            </a:pPr>
            <a:r>
              <a:rPr lang="en-US" dirty="0" smtClean="0"/>
              <a:t>Two Approaches to Secondary Literacy Instruction  </a:t>
            </a:r>
            <a:endParaRPr lang="en-US" dirty="0"/>
          </a:p>
        </p:txBody>
      </p:sp>
      <p:sp>
        <p:nvSpPr>
          <p:cNvPr id="3" name="Content Placeholder 2"/>
          <p:cNvSpPr>
            <a:spLocks noGrp="1"/>
          </p:cNvSpPr>
          <p:nvPr>
            <p:ph idx="1"/>
          </p:nvPr>
        </p:nvSpPr>
        <p:spPr>
          <a:xfrm>
            <a:off x="765175" y="3067050"/>
            <a:ext cx="5113338" cy="2828925"/>
          </a:xfrm>
        </p:spPr>
        <p:txBody>
          <a:bodyPr/>
          <a:lstStyle/>
          <a:p>
            <a:pPr>
              <a:defRPr/>
            </a:pPr>
            <a:r>
              <a:rPr lang="en-US" sz="3600" dirty="0" smtClean="0"/>
              <a:t>Content area reading</a:t>
            </a:r>
          </a:p>
          <a:p>
            <a:pPr>
              <a:buFont typeface="Wingdings" pitchFamily="2" charset="2"/>
              <a:buNone/>
              <a:defRPr/>
            </a:pPr>
            <a:endParaRPr lang="en-US" sz="1800" dirty="0" smtClean="0"/>
          </a:p>
          <a:p>
            <a:pPr>
              <a:defRPr/>
            </a:pPr>
            <a:r>
              <a:rPr lang="en-US" sz="3600" dirty="0" smtClean="0"/>
              <a:t>Disciplinary literacy</a:t>
            </a:r>
          </a:p>
          <a:p>
            <a:pPr marL="0" indent="0">
              <a:buFont typeface="Wingdings" pitchFamily="2" charset="2"/>
              <a:buNone/>
              <a:defRPr/>
            </a:pPr>
            <a:r>
              <a:rPr lang="en-US" sz="2400" dirty="0" smtClean="0"/>
              <a:t>	</a:t>
            </a:r>
            <a:endParaRPr lang="en-US" sz="2400" dirty="0"/>
          </a:p>
        </p:txBody>
      </p:sp>
      <p:pic>
        <p:nvPicPr>
          <p:cNvPr id="20484" name="Picture 3" descr="MPj0409038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3925" y="2776538"/>
            <a:ext cx="26162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4090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Guiding Question:</a:t>
            </a:r>
            <a:endParaRPr lang="en-US" dirty="0">
              <a:ea typeface="ＭＳ Ｐゴシック" pitchFamily="-112" charset="-128"/>
            </a:endParaRPr>
          </a:p>
        </p:txBody>
      </p:sp>
      <p:sp>
        <p:nvSpPr>
          <p:cNvPr id="21507" name="Content Placeholder 2"/>
          <p:cNvSpPr>
            <a:spLocks noGrp="1"/>
          </p:cNvSpPr>
          <p:nvPr>
            <p:ph idx="1"/>
          </p:nvPr>
        </p:nvSpPr>
        <p:spPr>
          <a:xfrm>
            <a:off x="457200" y="1276350"/>
            <a:ext cx="5821363" cy="5121275"/>
          </a:xfrm>
        </p:spPr>
        <p:txBody>
          <a:bodyPr/>
          <a:lstStyle/>
          <a:p>
            <a:endParaRPr lang="en-US" sz="3600" smtClean="0"/>
          </a:p>
          <a:p>
            <a:r>
              <a:rPr lang="en-US" sz="3600" smtClean="0"/>
              <a:t>How do you develop tasks that engage and apprentice students in reading and responding to challenging texts in your discipline?   </a:t>
            </a:r>
          </a:p>
        </p:txBody>
      </p:sp>
      <p:pic>
        <p:nvPicPr>
          <p:cNvPr id="21508" name="Picture 24" descr="Questioning"/>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423025" y="1803400"/>
            <a:ext cx="1873250" cy="397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F535CE15-6058-4D84-9DAC-BACC70646EA4}" type="slidenum">
              <a:rPr lang="en-US" sz="1400" smtClean="0">
                <a:solidFill>
                  <a:schemeClr val="bg1"/>
                </a:solidFill>
              </a:rPr>
              <a:pPr/>
              <a:t>5</a:t>
            </a:fld>
            <a:endParaRPr lang="en-US" sz="1400" smtClean="0">
              <a:solidFill>
                <a:schemeClr val="bg1"/>
              </a:solidFill>
            </a:endParaRPr>
          </a:p>
        </p:txBody>
      </p:sp>
    </p:spTree>
    <p:extLst>
      <p:ext uri="{BB962C8B-B14F-4D97-AF65-F5344CB8AC3E}">
        <p14:creationId xmlns:p14="http://schemas.microsoft.com/office/powerpoint/2010/main" val="4063993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2" charset="-128"/>
              </a:rPr>
              <a:t>But…</a:t>
            </a:r>
            <a:endParaRPr lang="en-US" dirty="0">
              <a:ea typeface="ＭＳ Ｐゴシック" pitchFamily="-112" charset="-128"/>
            </a:endParaRPr>
          </a:p>
        </p:txBody>
      </p:sp>
      <p:sp>
        <p:nvSpPr>
          <p:cNvPr id="3" name="Content Placeholder 2"/>
          <p:cNvSpPr>
            <a:spLocks noGrp="1"/>
          </p:cNvSpPr>
          <p:nvPr>
            <p:ph idx="1"/>
          </p:nvPr>
        </p:nvSpPr>
        <p:spPr/>
        <p:txBody>
          <a:bodyPr/>
          <a:lstStyle/>
          <a:p>
            <a:pPr>
              <a:defRPr/>
            </a:pPr>
            <a:r>
              <a:rPr lang="en-US" b="1" dirty="0" smtClean="0">
                <a:ea typeface="ＭＳ Ｐゴシック" pitchFamily="-112" charset="-128"/>
              </a:rPr>
              <a:t>Disciplinary literacy </a:t>
            </a:r>
            <a:r>
              <a:rPr lang="en-US" dirty="0" smtClean="0">
                <a:ea typeface="ＭＳ Ｐゴシック" pitchFamily="-112" charset="-128"/>
              </a:rPr>
              <a:t>is the approach that the common core has taken.</a:t>
            </a:r>
          </a:p>
          <a:p>
            <a:pPr>
              <a:defRPr/>
            </a:pPr>
            <a:r>
              <a:rPr lang="en-US" dirty="0" smtClean="0">
                <a:ea typeface="ＭＳ Ｐゴシック" pitchFamily="-112" charset="-128"/>
              </a:rPr>
              <a:t>Let’s…</a:t>
            </a:r>
          </a:p>
          <a:p>
            <a:pPr lvl="1">
              <a:defRPr/>
            </a:pPr>
            <a:r>
              <a:rPr lang="en-US" sz="3200" dirty="0" smtClean="0">
                <a:ea typeface="ＭＳ Ｐゴシック" pitchFamily="-112" charset="-128"/>
              </a:rPr>
              <a:t>explore dimensions of disciplinary literacy </a:t>
            </a:r>
            <a:endParaRPr lang="en-US" sz="3200" dirty="0">
              <a:ea typeface="ＭＳ Ｐゴシック" pitchFamily="-112" charset="-128"/>
            </a:endParaRPr>
          </a:p>
          <a:p>
            <a:pPr lvl="1">
              <a:defRPr/>
            </a:pPr>
            <a:r>
              <a:rPr lang="en-US" sz="3200" dirty="0" smtClean="0">
                <a:ea typeface="ＭＳ Ｐゴシック" pitchFamily="-112" charset="-128"/>
              </a:rPr>
              <a:t>distinguish between content area reading and disciplinary literacy</a:t>
            </a:r>
          </a:p>
          <a:p>
            <a:pPr marL="400050" lvl="1" indent="0">
              <a:buFont typeface="Wingdings 2" pitchFamily="18" charset="2"/>
              <a:buNone/>
              <a:defRPr/>
            </a:pPr>
            <a:endParaRPr lang="en-US" dirty="0">
              <a:ea typeface="ＭＳ Ｐゴシック" pitchFamily="-112" charset="-128"/>
            </a:endParaRPr>
          </a:p>
        </p:txBody>
      </p:sp>
      <p:sp>
        <p:nvSpPr>
          <p:cNvPr id="2253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fld id="{821C4755-F84D-4B90-B62F-98240B7B577D}" type="slidenum">
              <a:rPr lang="en-US" sz="1400" smtClean="0">
                <a:solidFill>
                  <a:schemeClr val="bg1"/>
                </a:solidFill>
              </a:rPr>
              <a:pPr/>
              <a:t>6</a:t>
            </a:fld>
            <a:endParaRPr lang="en-US" sz="1400" smtClean="0">
              <a:solidFill>
                <a:schemeClr val="bg1"/>
              </a:solidFill>
            </a:endParaRPr>
          </a:p>
        </p:txBody>
      </p:sp>
    </p:spTree>
    <p:extLst>
      <p:ext uri="{BB962C8B-B14F-4D97-AF65-F5344CB8AC3E}">
        <p14:creationId xmlns:p14="http://schemas.microsoft.com/office/powerpoint/2010/main" val="1443388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920875" y="960438"/>
            <a:ext cx="6858000" cy="533400"/>
          </a:xfrm>
        </p:spPr>
        <p:txBody>
          <a:bodyPr/>
          <a:lstStyle/>
          <a:p>
            <a:pPr>
              <a:defRPr/>
            </a:pPr>
            <a:r>
              <a:rPr lang="en-US" dirty="0" smtClean="0"/>
              <a:t>Comparing Content Area Reading and Disciplinary Literacy</a:t>
            </a:r>
          </a:p>
        </p:txBody>
      </p:sp>
      <p:graphicFrame>
        <p:nvGraphicFramePr>
          <p:cNvPr id="7" name="Content Placeholder 6"/>
          <p:cNvGraphicFramePr>
            <a:graphicFrameLocks noGrp="1"/>
          </p:cNvGraphicFramePr>
          <p:nvPr>
            <p:ph idx="1"/>
          </p:nvPr>
        </p:nvGraphicFramePr>
        <p:xfrm>
          <a:off x="549275" y="2316163"/>
          <a:ext cx="8229600" cy="4216180"/>
        </p:xfrm>
        <a:graphic>
          <a:graphicData uri="http://schemas.openxmlformats.org/drawingml/2006/table">
            <a:tbl>
              <a:tblPr firstRow="1" bandRow="1">
                <a:tableStyleId>{5C22544A-7EE6-4342-B048-85BDC9FD1C3A}</a:tableStyleId>
              </a:tblPr>
              <a:tblGrid>
                <a:gridCol w="1493520"/>
                <a:gridCol w="3383280"/>
                <a:gridCol w="3352800"/>
              </a:tblGrid>
              <a:tr h="370775">
                <a:tc>
                  <a:txBody>
                    <a:bodyPr/>
                    <a:lstStyle/>
                    <a:p>
                      <a:endParaRPr lang="en-US" sz="1800" dirty="0"/>
                    </a:p>
                  </a:txBody>
                  <a:tcPr marT="45711" marB="45711"/>
                </a:tc>
                <a:tc>
                  <a:txBody>
                    <a:bodyPr/>
                    <a:lstStyle/>
                    <a:p>
                      <a:r>
                        <a:rPr lang="en-US" sz="1800" dirty="0" smtClean="0"/>
                        <a:t>Content Area</a:t>
                      </a:r>
                      <a:r>
                        <a:rPr lang="en-US" sz="1800" baseline="0" dirty="0" smtClean="0"/>
                        <a:t> Reading</a:t>
                      </a:r>
                      <a:endParaRPr lang="en-US" sz="1800" dirty="0"/>
                    </a:p>
                  </a:txBody>
                  <a:tcPr marT="45711" marB="45711"/>
                </a:tc>
                <a:tc>
                  <a:txBody>
                    <a:bodyPr/>
                    <a:lstStyle/>
                    <a:p>
                      <a:r>
                        <a:rPr lang="en-US" sz="1800" dirty="0" smtClean="0"/>
                        <a:t>Disciplinary Literacy</a:t>
                      </a:r>
                      <a:endParaRPr lang="en-US" sz="1800" dirty="0"/>
                    </a:p>
                  </a:txBody>
                  <a:tcPr marT="45711" marB="45711"/>
                </a:tc>
              </a:tr>
              <a:tr h="640042">
                <a:tc>
                  <a:txBody>
                    <a:bodyPr/>
                    <a:lstStyle/>
                    <a:p>
                      <a:r>
                        <a:rPr lang="en-US" sz="1800" b="1" dirty="0" smtClean="0"/>
                        <a:t>Source</a:t>
                      </a:r>
                      <a:endParaRPr lang="en-US" sz="1800" b="1" dirty="0"/>
                    </a:p>
                  </a:txBody>
                  <a:tcPr marT="45711" marB="45711"/>
                </a:tc>
                <a:tc>
                  <a:txBody>
                    <a:bodyPr/>
                    <a:lstStyle/>
                    <a:p>
                      <a:r>
                        <a:rPr lang="en-US" sz="1800" b="0" dirty="0" smtClean="0"/>
                        <a:t>Reading</a:t>
                      </a:r>
                      <a:r>
                        <a:rPr lang="en-US" sz="1800" b="0" baseline="0" dirty="0" smtClean="0"/>
                        <a:t> experts since 1920s</a:t>
                      </a:r>
                      <a:endParaRPr lang="en-US" sz="1800" b="0" dirty="0"/>
                    </a:p>
                  </a:txBody>
                  <a:tcPr marT="45711" marB="45711"/>
                </a:tc>
                <a:tc>
                  <a:txBody>
                    <a:bodyPr/>
                    <a:lstStyle/>
                    <a:p>
                      <a:r>
                        <a:rPr lang="en-US" sz="1800" b="0" dirty="0" smtClean="0"/>
                        <a:t>Wider range of experts since 1990s</a:t>
                      </a:r>
                      <a:endParaRPr lang="en-US" sz="1800" b="0" dirty="0"/>
                    </a:p>
                  </a:txBody>
                  <a:tcPr marT="45711" marB="45711"/>
                </a:tc>
              </a:tr>
              <a:tr h="640042">
                <a:tc>
                  <a:txBody>
                    <a:bodyPr/>
                    <a:lstStyle/>
                    <a:p>
                      <a:r>
                        <a:rPr lang="en-US" sz="1800" b="1" dirty="0" smtClean="0"/>
                        <a:t>Nature of skills</a:t>
                      </a:r>
                      <a:endParaRPr lang="en-US" sz="1800" b="1" dirty="0"/>
                    </a:p>
                  </a:txBody>
                  <a:tcPr marT="45711" marB="45711"/>
                </a:tc>
                <a:tc>
                  <a:txBody>
                    <a:bodyPr/>
                    <a:lstStyle/>
                    <a:p>
                      <a:r>
                        <a:rPr lang="en-US" sz="1800" b="0" dirty="0" smtClean="0"/>
                        <a:t>Generalizable</a:t>
                      </a:r>
                      <a:endParaRPr lang="en-US" sz="1800" b="0" dirty="0"/>
                    </a:p>
                  </a:txBody>
                  <a:tcPr marT="45711" marB="45711"/>
                </a:tc>
                <a:tc>
                  <a:txBody>
                    <a:bodyPr/>
                    <a:lstStyle/>
                    <a:p>
                      <a:r>
                        <a:rPr lang="en-US" sz="1800" b="0" dirty="0" smtClean="0"/>
                        <a:t>Specialized</a:t>
                      </a:r>
                      <a:endParaRPr lang="en-US" sz="1800" b="0" dirty="0"/>
                    </a:p>
                  </a:txBody>
                  <a:tcPr marT="45711" marB="45711"/>
                </a:tc>
              </a:tr>
              <a:tr h="640042">
                <a:tc>
                  <a:txBody>
                    <a:bodyPr/>
                    <a:lstStyle/>
                    <a:p>
                      <a:r>
                        <a:rPr lang="en-US" sz="1800" b="1" dirty="0" smtClean="0"/>
                        <a:t>Focus</a:t>
                      </a:r>
                      <a:endParaRPr lang="en-US" sz="1800" b="1" dirty="0"/>
                    </a:p>
                  </a:txBody>
                  <a:tcPr marT="45711" marB="45711"/>
                </a:tc>
                <a:tc>
                  <a:txBody>
                    <a:bodyPr/>
                    <a:lstStyle/>
                    <a:p>
                      <a:r>
                        <a:rPr lang="en-US" sz="1800" b="0" kern="1200" dirty="0" smtClean="0">
                          <a:solidFill>
                            <a:schemeClr val="dk1"/>
                          </a:solidFill>
                          <a:latin typeface="+mn-lt"/>
                          <a:ea typeface="+mn-ea"/>
                          <a:cs typeface="+mn-cs"/>
                        </a:rPr>
                        <a:t>Use of reading and writing to study/learn information</a:t>
                      </a:r>
                      <a:endParaRPr lang="en-US" sz="1800" b="0" dirty="0"/>
                    </a:p>
                  </a:txBody>
                  <a:tcPr marT="45711" marB="45711"/>
                </a:tc>
                <a:tc>
                  <a:txBody>
                    <a:bodyPr/>
                    <a:lstStyle/>
                    <a:p>
                      <a:r>
                        <a:rPr lang="en-US" sz="1800" b="0" kern="1200" dirty="0" smtClean="0">
                          <a:solidFill>
                            <a:schemeClr val="dk1"/>
                          </a:solidFill>
                          <a:latin typeface="+mn-lt"/>
                          <a:ea typeface="+mn-ea"/>
                          <a:cs typeface="+mn-cs"/>
                        </a:rPr>
                        <a:t>How literacy is used to make meaning within a discipline</a:t>
                      </a:r>
                      <a:endParaRPr lang="en-US" sz="1800" b="0" dirty="0"/>
                    </a:p>
                  </a:txBody>
                  <a:tcPr marT="45711" marB="45711"/>
                </a:tc>
              </a:tr>
              <a:tr h="370775">
                <a:tc>
                  <a:txBody>
                    <a:bodyPr/>
                    <a:lstStyle/>
                    <a:p>
                      <a:r>
                        <a:rPr lang="en-US" sz="1800" b="1" dirty="0" smtClean="0"/>
                        <a:t>Students</a:t>
                      </a:r>
                      <a:endParaRPr lang="en-US" sz="1800" b="1" dirty="0"/>
                    </a:p>
                  </a:txBody>
                  <a:tcPr marT="45711" marB="45711"/>
                </a:tc>
                <a:tc>
                  <a:txBody>
                    <a:bodyPr/>
                    <a:lstStyle/>
                    <a:p>
                      <a:r>
                        <a:rPr lang="en-US" sz="1800" b="0" dirty="0" smtClean="0"/>
                        <a:t>Remedial</a:t>
                      </a:r>
                      <a:endParaRPr lang="en-US" sz="1800" b="0" dirty="0"/>
                    </a:p>
                  </a:txBody>
                  <a:tcPr marT="45711" marB="45711"/>
                </a:tc>
                <a:tc>
                  <a:txBody>
                    <a:bodyPr/>
                    <a:lstStyle/>
                    <a:p>
                      <a:r>
                        <a:rPr lang="en-US" sz="1800" b="0" dirty="0" smtClean="0"/>
                        <a:t>Whole</a:t>
                      </a:r>
                      <a:r>
                        <a:rPr lang="en-US" sz="1800" b="0" baseline="0" dirty="0" smtClean="0"/>
                        <a:t> distribution</a:t>
                      </a:r>
                      <a:endParaRPr lang="en-US" sz="1800" b="0" dirty="0"/>
                    </a:p>
                  </a:txBody>
                  <a:tcPr marT="45711" marB="45711"/>
                </a:tc>
              </a:tr>
              <a:tr h="640042">
                <a:tc>
                  <a:txBody>
                    <a:bodyPr/>
                    <a:lstStyle/>
                    <a:p>
                      <a:r>
                        <a:rPr lang="en-US" sz="1800" b="1" dirty="0" smtClean="0"/>
                        <a:t>Texts</a:t>
                      </a:r>
                      <a:endParaRPr lang="en-US" sz="1800" b="1" dirty="0"/>
                    </a:p>
                  </a:txBody>
                  <a:tcPr marT="45711" marB="45711"/>
                </a:tc>
                <a:tc>
                  <a:txBody>
                    <a:bodyPr/>
                    <a:lstStyle/>
                    <a:p>
                      <a:r>
                        <a:rPr lang="en-US" sz="1800" b="0" dirty="0" smtClean="0"/>
                        <a:t>Often</a:t>
                      </a:r>
                      <a:r>
                        <a:rPr lang="en-US" sz="1800" b="0" baseline="0" dirty="0" smtClean="0"/>
                        <a:t> encourages use of literary text</a:t>
                      </a:r>
                      <a:endParaRPr lang="en-US" sz="1800" b="0" dirty="0"/>
                    </a:p>
                  </a:txBody>
                  <a:tcPr marT="45711" marB="45711"/>
                </a:tc>
                <a:tc>
                  <a:txBody>
                    <a:bodyPr/>
                    <a:lstStyle/>
                    <a:p>
                      <a:r>
                        <a:rPr lang="en-US" sz="1800" b="0" dirty="0" smtClean="0"/>
                        <a:t>Only focuses on disciplinary text</a:t>
                      </a:r>
                      <a:endParaRPr lang="en-US" sz="1800" b="0" dirty="0"/>
                    </a:p>
                  </a:txBody>
                  <a:tcPr marT="45711" marB="45711"/>
                </a:tc>
              </a:tr>
              <a:tr h="640042">
                <a:tc>
                  <a:txBody>
                    <a:bodyPr/>
                    <a:lstStyle/>
                    <a:p>
                      <a:r>
                        <a:rPr lang="en-US" sz="1800" b="1" dirty="0" smtClean="0"/>
                        <a:t>Role of graphics</a:t>
                      </a:r>
                      <a:endParaRPr lang="en-US" sz="1800" b="1" dirty="0"/>
                    </a:p>
                  </a:txBody>
                  <a:tcPr marT="45711" marB="45711"/>
                </a:tc>
                <a:tc>
                  <a:txBody>
                    <a:bodyPr/>
                    <a:lstStyle/>
                    <a:p>
                      <a:r>
                        <a:rPr lang="en-US" sz="1800" b="0" dirty="0" smtClean="0"/>
                        <a:t>Ignored or taught generally</a:t>
                      </a:r>
                      <a:endParaRPr lang="en-US" sz="1800" b="0" dirty="0"/>
                    </a:p>
                  </a:txBody>
                  <a:tcPr marT="45711" marB="45711"/>
                </a:tc>
                <a:tc>
                  <a:txBody>
                    <a:bodyPr/>
                    <a:lstStyle/>
                    <a:p>
                      <a:r>
                        <a:rPr lang="en-US" sz="1800" b="0" dirty="0" smtClean="0"/>
                        <a:t>Specific to the discipline</a:t>
                      </a:r>
                      <a:endParaRPr lang="en-US" sz="1800" b="0" dirty="0"/>
                    </a:p>
                  </a:txBody>
                  <a:tcPr marT="45711" marB="45711"/>
                </a:tc>
              </a:tr>
            </a:tbl>
          </a:graphicData>
        </a:graphic>
      </p:graphicFrame>
    </p:spTree>
    <p:extLst>
      <p:ext uri="{BB962C8B-B14F-4D97-AF65-F5344CB8AC3E}">
        <p14:creationId xmlns:p14="http://schemas.microsoft.com/office/powerpoint/2010/main" val="2997999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oid 1"/>
          <p:cNvSpPr/>
          <p:nvPr/>
        </p:nvSpPr>
        <p:spPr bwMode="auto">
          <a:xfrm>
            <a:off x="1201738" y="3249613"/>
            <a:ext cx="5688012" cy="1555750"/>
          </a:xfrm>
          <a:prstGeom prst="trapezoid">
            <a:avLst>
              <a:gd name="adj" fmla="val 78742"/>
            </a:avLst>
          </a:prstGeom>
          <a:solidFill>
            <a:schemeClr val="accent1"/>
          </a:solidFill>
          <a:ln w="9525" cap="flat" cmpd="sng" algn="ctr">
            <a:solidFill>
              <a:schemeClr val="tx1"/>
            </a:solidFill>
            <a:prstDash val="solid"/>
            <a:round/>
            <a:headEnd type="none" w="med" len="med"/>
            <a:tailEnd type="none" w="med" len="med"/>
          </a:ln>
          <a:effectLst/>
        </p:spPr>
        <p:txBody>
          <a:bodyPr/>
          <a:lstStyle/>
          <a:p>
            <a:pPr eaLnBrk="0" hangingPunct="0">
              <a:defRPr/>
            </a:pPr>
            <a:r>
              <a:rPr lang="en-US" dirty="0">
                <a:latin typeface="AGaramond Semibold" charset="0"/>
                <a:cs typeface="+mn-cs"/>
              </a:rPr>
              <a:t> </a:t>
            </a:r>
          </a:p>
        </p:txBody>
      </p:sp>
      <p:sp>
        <p:nvSpPr>
          <p:cNvPr id="7" name="Trapezoid 6"/>
          <p:cNvSpPr/>
          <p:nvPr/>
        </p:nvSpPr>
        <p:spPr bwMode="auto">
          <a:xfrm>
            <a:off x="109538" y="4862513"/>
            <a:ext cx="7874000" cy="1487487"/>
          </a:xfrm>
          <a:prstGeom prst="trapezoid">
            <a:avLst>
              <a:gd name="adj" fmla="val 70519"/>
            </a:avLst>
          </a:prstGeom>
          <a:solidFill>
            <a:srgbClr val="FF8000"/>
          </a:solidFill>
          <a:ln w="9525" cap="flat" cmpd="sng" algn="ctr">
            <a:noFill/>
            <a:prstDash val="solid"/>
            <a:round/>
            <a:headEnd type="none" w="med" len="med"/>
            <a:tailEnd type="none" w="med" len="med"/>
          </a:ln>
          <a:effectLst/>
        </p:spPr>
        <p:txBody>
          <a:bodyPr/>
          <a:lstStyle/>
          <a:p>
            <a:pPr eaLnBrk="0" hangingPunct="0">
              <a:defRPr/>
            </a:pPr>
            <a:r>
              <a:rPr lang="en-US" dirty="0">
                <a:latin typeface="AGaramond Semibold" charset="0"/>
                <a:cs typeface="+mn-cs"/>
              </a:rPr>
              <a:t> </a:t>
            </a:r>
          </a:p>
        </p:txBody>
      </p:sp>
      <p:sp>
        <p:nvSpPr>
          <p:cNvPr id="24580" name="Isosceles Triangle 2"/>
          <p:cNvSpPr>
            <a:spLocks noChangeArrowheads="1"/>
          </p:cNvSpPr>
          <p:nvPr/>
        </p:nvSpPr>
        <p:spPr bwMode="auto">
          <a:xfrm>
            <a:off x="2454275" y="1016000"/>
            <a:ext cx="3182938" cy="2176463"/>
          </a:xfrm>
          <a:prstGeom prst="triangle">
            <a:avLst>
              <a:gd name="adj" fmla="val 48995"/>
            </a:avLst>
          </a:prstGeom>
          <a:solidFill>
            <a:srgbClr val="008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US"/>
          </a:p>
        </p:txBody>
      </p:sp>
      <p:sp>
        <p:nvSpPr>
          <p:cNvPr id="15" name="TextBox 14"/>
          <p:cNvSpPr txBox="1"/>
          <p:nvPr/>
        </p:nvSpPr>
        <p:spPr>
          <a:xfrm>
            <a:off x="1968500" y="2085975"/>
            <a:ext cx="4281488" cy="831850"/>
          </a:xfrm>
          <a:prstGeom prst="rect">
            <a:avLst/>
          </a:prstGeom>
          <a:noFill/>
        </p:spPr>
        <p:txBody>
          <a:bodyPr>
            <a:spAutoFit/>
          </a:bodyPr>
          <a:lstStyle/>
          <a:p>
            <a:pPr algn="ctr">
              <a:defRPr/>
            </a:pPr>
            <a:r>
              <a:rPr lang="en-US" sz="2400" b="1" dirty="0">
                <a:solidFill>
                  <a:schemeClr val="bg1"/>
                </a:solidFill>
                <a:effectLst>
                  <a:outerShdw blurRad="38100" dist="38100" dir="2700000" algn="tl">
                    <a:srgbClr val="000000">
                      <a:alpha val="43137"/>
                    </a:srgbClr>
                  </a:outerShdw>
                </a:effectLst>
                <a:cs typeface="+mn-cs"/>
              </a:rPr>
              <a:t>Disciplinary </a:t>
            </a:r>
            <a:br>
              <a:rPr lang="en-US" sz="2400" b="1" dirty="0">
                <a:solidFill>
                  <a:schemeClr val="bg1"/>
                </a:solidFill>
                <a:effectLst>
                  <a:outerShdw blurRad="38100" dist="38100" dir="2700000" algn="tl">
                    <a:srgbClr val="000000">
                      <a:alpha val="43137"/>
                    </a:srgbClr>
                  </a:outerShdw>
                </a:effectLst>
                <a:cs typeface="+mn-cs"/>
              </a:rPr>
            </a:br>
            <a:r>
              <a:rPr lang="en-US" sz="2400" b="1" dirty="0">
                <a:solidFill>
                  <a:schemeClr val="bg1"/>
                </a:solidFill>
                <a:effectLst>
                  <a:outerShdw blurRad="38100" dist="38100" dir="2700000" algn="tl">
                    <a:srgbClr val="000000">
                      <a:alpha val="43137"/>
                    </a:srgbClr>
                  </a:outerShdw>
                </a:effectLst>
                <a:cs typeface="+mn-cs"/>
              </a:rPr>
              <a:t>Literacy</a:t>
            </a:r>
          </a:p>
        </p:txBody>
      </p:sp>
      <p:sp>
        <p:nvSpPr>
          <p:cNvPr id="20" name="TextBox 19"/>
          <p:cNvSpPr txBox="1"/>
          <p:nvPr/>
        </p:nvSpPr>
        <p:spPr>
          <a:xfrm>
            <a:off x="2112963" y="3217863"/>
            <a:ext cx="3956050" cy="831850"/>
          </a:xfrm>
          <a:prstGeom prst="rect">
            <a:avLst/>
          </a:prstGeom>
          <a:noFill/>
          <a:ln>
            <a:noFill/>
          </a:ln>
        </p:spPr>
        <p:txBody>
          <a:bodyPr>
            <a:spAutoFit/>
          </a:bodyPr>
          <a:lstStyle/>
          <a:p>
            <a:pPr algn="ctr">
              <a:defRPr/>
            </a:pPr>
            <a:r>
              <a:rPr lang="en-US" sz="2400" b="1" dirty="0">
                <a:solidFill>
                  <a:schemeClr val="bg1"/>
                </a:solidFill>
                <a:effectLst>
                  <a:outerShdw blurRad="38100" dist="38100" dir="2700000" algn="tl">
                    <a:srgbClr val="000000">
                      <a:alpha val="43137"/>
                    </a:srgbClr>
                  </a:outerShdw>
                </a:effectLst>
                <a:cs typeface="+mn-cs"/>
              </a:rPr>
              <a:t>Intermediate</a:t>
            </a:r>
            <a:br>
              <a:rPr lang="en-US" sz="2400" b="1" dirty="0">
                <a:solidFill>
                  <a:schemeClr val="bg1"/>
                </a:solidFill>
                <a:effectLst>
                  <a:outerShdw blurRad="38100" dist="38100" dir="2700000" algn="tl">
                    <a:srgbClr val="000000">
                      <a:alpha val="43137"/>
                    </a:srgbClr>
                  </a:outerShdw>
                </a:effectLst>
                <a:cs typeface="+mn-cs"/>
              </a:rPr>
            </a:br>
            <a:r>
              <a:rPr lang="en-US" sz="2400" b="1" dirty="0">
                <a:solidFill>
                  <a:schemeClr val="bg1"/>
                </a:solidFill>
                <a:effectLst>
                  <a:outerShdw blurRad="38100" dist="38100" dir="2700000" algn="tl">
                    <a:srgbClr val="000000">
                      <a:alpha val="43137"/>
                    </a:srgbClr>
                  </a:outerShdw>
                </a:effectLst>
                <a:cs typeface="+mn-cs"/>
              </a:rPr>
              <a:t>Literacy</a:t>
            </a:r>
          </a:p>
        </p:txBody>
      </p:sp>
      <p:sp>
        <p:nvSpPr>
          <p:cNvPr id="21" name="TextBox 20"/>
          <p:cNvSpPr txBox="1"/>
          <p:nvPr/>
        </p:nvSpPr>
        <p:spPr>
          <a:xfrm>
            <a:off x="2149475" y="4859338"/>
            <a:ext cx="3956050" cy="830262"/>
          </a:xfrm>
          <a:prstGeom prst="rect">
            <a:avLst/>
          </a:prstGeom>
          <a:noFill/>
        </p:spPr>
        <p:txBody>
          <a:bodyPr>
            <a:spAutoFit/>
          </a:bodyPr>
          <a:lstStyle/>
          <a:p>
            <a:pPr algn="ctr">
              <a:defRPr/>
            </a:pPr>
            <a:r>
              <a:rPr lang="en-US" sz="2400" b="1" dirty="0">
                <a:solidFill>
                  <a:schemeClr val="bg1"/>
                </a:solidFill>
                <a:effectLst>
                  <a:outerShdw blurRad="38100" dist="38100" dir="2700000" algn="tl">
                    <a:srgbClr val="000000">
                      <a:alpha val="43137"/>
                    </a:srgbClr>
                  </a:outerShdw>
                </a:effectLst>
                <a:cs typeface="+mn-cs"/>
              </a:rPr>
              <a:t>Basic</a:t>
            </a:r>
            <a:br>
              <a:rPr lang="en-US" sz="2400" b="1" dirty="0">
                <a:solidFill>
                  <a:schemeClr val="bg1"/>
                </a:solidFill>
                <a:effectLst>
                  <a:outerShdw blurRad="38100" dist="38100" dir="2700000" algn="tl">
                    <a:srgbClr val="000000">
                      <a:alpha val="43137"/>
                    </a:srgbClr>
                  </a:outerShdw>
                </a:effectLst>
                <a:cs typeface="+mn-cs"/>
              </a:rPr>
            </a:br>
            <a:r>
              <a:rPr lang="en-US" sz="2400" b="1" dirty="0">
                <a:solidFill>
                  <a:schemeClr val="bg1"/>
                </a:solidFill>
                <a:effectLst>
                  <a:outerShdw blurRad="38100" dist="38100" dir="2700000" algn="tl">
                    <a:srgbClr val="000000">
                      <a:alpha val="43137"/>
                    </a:srgbClr>
                  </a:outerShdw>
                </a:effectLst>
                <a:cs typeface="+mn-cs"/>
              </a:rPr>
              <a:t>Literacy</a:t>
            </a:r>
          </a:p>
        </p:txBody>
      </p:sp>
      <p:sp>
        <p:nvSpPr>
          <p:cNvPr id="24" name="TextBox 23"/>
          <p:cNvSpPr txBox="1">
            <a:spLocks noChangeArrowheads="1"/>
          </p:cNvSpPr>
          <p:nvPr/>
        </p:nvSpPr>
        <p:spPr bwMode="auto">
          <a:xfrm>
            <a:off x="1252538" y="4010025"/>
            <a:ext cx="55689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ctr" eaLnBrk="1" hangingPunct="1"/>
            <a:r>
              <a:rPr lang="en-US" sz="2000" b="1">
                <a:solidFill>
                  <a:srgbClr val="FFFFFF"/>
                </a:solidFill>
              </a:rPr>
              <a:t>Generic comprehension strategies, </a:t>
            </a:r>
            <a:br>
              <a:rPr lang="en-US" sz="2000" b="1">
                <a:solidFill>
                  <a:srgbClr val="FFFFFF"/>
                </a:solidFill>
              </a:rPr>
            </a:br>
            <a:r>
              <a:rPr lang="en-US" sz="2000" b="1">
                <a:solidFill>
                  <a:srgbClr val="FFFFFF"/>
                </a:solidFill>
              </a:rPr>
              <a:t>common word meanings, &amp; basic fluency</a:t>
            </a:r>
          </a:p>
        </p:txBody>
      </p:sp>
      <p:sp>
        <p:nvSpPr>
          <p:cNvPr id="25" name="TextBox 24"/>
          <p:cNvSpPr txBox="1"/>
          <p:nvPr/>
        </p:nvSpPr>
        <p:spPr>
          <a:xfrm>
            <a:off x="598488" y="5824538"/>
            <a:ext cx="7004050" cy="706437"/>
          </a:xfrm>
          <a:prstGeom prst="rect">
            <a:avLst/>
          </a:prstGeom>
          <a:noFill/>
        </p:spPr>
        <p:txBody>
          <a:bodyPr>
            <a:spAutoFit/>
          </a:bodyPr>
          <a:lstStyle/>
          <a:p>
            <a:pPr algn="ctr">
              <a:defRPr/>
            </a:pPr>
            <a:r>
              <a:rPr lang="en-US" sz="2000" b="1" dirty="0">
                <a:solidFill>
                  <a:srgbClr val="FFFFFF"/>
                </a:solidFill>
                <a:cs typeface="+mn-cs"/>
              </a:rPr>
              <a:t>Decoding and knowledge of high frequency words.</a:t>
            </a:r>
          </a:p>
          <a:p>
            <a:pPr algn="ctr">
              <a:defRPr/>
            </a:pPr>
            <a:endParaRPr lang="en-US" sz="2000" dirty="0">
              <a:solidFill>
                <a:srgbClr val="FFFFFF"/>
              </a:solidFill>
              <a:effectLst>
                <a:outerShdw blurRad="38100" dist="38100" dir="2700000" algn="tl">
                  <a:srgbClr val="000000">
                    <a:alpha val="43137"/>
                  </a:srgbClr>
                </a:outerShdw>
              </a:effectLst>
              <a:cs typeface="+mn-cs"/>
            </a:endParaRPr>
          </a:p>
        </p:txBody>
      </p:sp>
      <p:sp>
        <p:nvSpPr>
          <p:cNvPr id="23" name="TextBox 22"/>
          <p:cNvSpPr txBox="1">
            <a:spLocks noChangeArrowheads="1"/>
          </p:cNvSpPr>
          <p:nvPr/>
        </p:nvSpPr>
        <p:spPr bwMode="auto">
          <a:xfrm>
            <a:off x="5588000" y="2032000"/>
            <a:ext cx="3051175"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Garamond Semibold"/>
                <a:ea typeface="MS PGothic" pitchFamily="34" charset="-128"/>
              </a:defRPr>
            </a:lvl1pPr>
            <a:lvl2pPr marL="742950" indent="-285750" eaLnBrk="0" hangingPunct="0">
              <a:defRPr sz="2800">
                <a:solidFill>
                  <a:schemeClr val="tx1"/>
                </a:solidFill>
                <a:latin typeface="AGaramond Semibold"/>
                <a:ea typeface="MS PGothic" pitchFamily="34" charset="-128"/>
              </a:defRPr>
            </a:lvl2pPr>
            <a:lvl3pPr marL="1143000" indent="-228600" eaLnBrk="0" hangingPunct="0">
              <a:defRPr sz="2800">
                <a:solidFill>
                  <a:schemeClr val="tx1"/>
                </a:solidFill>
                <a:latin typeface="AGaramond Semibold"/>
                <a:ea typeface="MS PGothic" pitchFamily="34" charset="-128"/>
              </a:defRPr>
            </a:lvl3pPr>
            <a:lvl4pPr marL="1600200" indent="-228600" eaLnBrk="0" hangingPunct="0">
              <a:defRPr sz="2800">
                <a:solidFill>
                  <a:schemeClr val="tx1"/>
                </a:solidFill>
                <a:latin typeface="AGaramond Semibold"/>
                <a:ea typeface="MS PGothic" pitchFamily="34" charset="-128"/>
              </a:defRPr>
            </a:lvl4pPr>
            <a:lvl5pPr marL="2057400" indent="-228600" eaLnBrk="0" hangingPunct="0">
              <a:defRPr sz="2800">
                <a:solidFill>
                  <a:schemeClr val="tx1"/>
                </a:solidFill>
                <a:latin typeface="AGaramond Semibold"/>
                <a:ea typeface="MS PGothic" pitchFamily="34" charset="-128"/>
              </a:defRPr>
            </a:lvl5pPr>
            <a:lvl6pPr marL="2514600" indent="-228600" eaLnBrk="0" fontAlgn="base" hangingPunct="0">
              <a:spcBef>
                <a:spcPct val="0"/>
              </a:spcBef>
              <a:spcAft>
                <a:spcPct val="0"/>
              </a:spcAft>
              <a:defRPr sz="2800">
                <a:solidFill>
                  <a:schemeClr val="tx1"/>
                </a:solidFill>
                <a:latin typeface="AGaramond Semibold"/>
                <a:ea typeface="MS PGothic" pitchFamily="34" charset="-128"/>
              </a:defRPr>
            </a:lvl6pPr>
            <a:lvl7pPr marL="2971800" indent="-228600" eaLnBrk="0" fontAlgn="base" hangingPunct="0">
              <a:spcBef>
                <a:spcPct val="0"/>
              </a:spcBef>
              <a:spcAft>
                <a:spcPct val="0"/>
              </a:spcAft>
              <a:defRPr sz="2800">
                <a:solidFill>
                  <a:schemeClr val="tx1"/>
                </a:solidFill>
                <a:latin typeface="AGaramond Semibold"/>
                <a:ea typeface="MS PGothic" pitchFamily="34" charset="-128"/>
              </a:defRPr>
            </a:lvl7pPr>
            <a:lvl8pPr marL="3429000" indent="-228600" eaLnBrk="0" fontAlgn="base" hangingPunct="0">
              <a:spcBef>
                <a:spcPct val="0"/>
              </a:spcBef>
              <a:spcAft>
                <a:spcPct val="0"/>
              </a:spcAft>
              <a:defRPr sz="2800">
                <a:solidFill>
                  <a:schemeClr val="tx1"/>
                </a:solidFill>
                <a:latin typeface="AGaramond Semibold"/>
                <a:ea typeface="MS PGothic" pitchFamily="34" charset="-128"/>
              </a:defRPr>
            </a:lvl8pPr>
            <a:lvl9pPr marL="3886200" indent="-228600" eaLnBrk="0" fontAlgn="base" hangingPunct="0">
              <a:spcBef>
                <a:spcPct val="0"/>
              </a:spcBef>
              <a:spcAft>
                <a:spcPct val="0"/>
              </a:spcAft>
              <a:defRPr sz="2800">
                <a:solidFill>
                  <a:schemeClr val="tx1"/>
                </a:solidFill>
                <a:latin typeface="AGaramond Semibold"/>
                <a:ea typeface="MS PGothic" pitchFamily="34" charset="-128"/>
              </a:defRPr>
            </a:lvl9pPr>
          </a:lstStyle>
          <a:p>
            <a:pPr algn="r" eaLnBrk="1" hangingPunct="1"/>
            <a:r>
              <a:rPr lang="en-US" b="1">
                <a:solidFill>
                  <a:srgbClr val="008000"/>
                </a:solidFill>
              </a:rPr>
              <a:t>Skill specialized </a:t>
            </a:r>
            <a:r>
              <a:rPr lang="en-US" sz="2400" b="1">
                <a:solidFill>
                  <a:srgbClr val="008000"/>
                </a:solidFill>
              </a:rPr>
              <a:t/>
            </a:r>
            <a:br>
              <a:rPr lang="en-US" sz="2400" b="1">
                <a:solidFill>
                  <a:srgbClr val="008000"/>
                </a:solidFill>
              </a:rPr>
            </a:br>
            <a:r>
              <a:rPr lang="en-US" sz="2400">
                <a:solidFill>
                  <a:srgbClr val="008000"/>
                </a:solidFill>
              </a:rPr>
              <a:t>to history, science, literature, math, </a:t>
            </a:r>
            <a:br>
              <a:rPr lang="en-US" sz="2400">
                <a:solidFill>
                  <a:srgbClr val="008000"/>
                </a:solidFill>
              </a:rPr>
            </a:br>
            <a:r>
              <a:rPr lang="en-US" sz="2400">
                <a:solidFill>
                  <a:srgbClr val="008000"/>
                </a:solidFill>
              </a:rPr>
              <a:t>and Career and Technical </a:t>
            </a:r>
          </a:p>
          <a:p>
            <a:pPr algn="r" eaLnBrk="1" hangingPunct="1"/>
            <a:r>
              <a:rPr lang="en-US" sz="2400">
                <a:solidFill>
                  <a:srgbClr val="008000"/>
                </a:solidFill>
              </a:rPr>
              <a:t>Education</a:t>
            </a:r>
          </a:p>
          <a:p>
            <a:pPr eaLnBrk="1" hangingPunct="1"/>
            <a:endParaRPr lang="en-US" sz="2400" b="1">
              <a:solidFill>
                <a:srgbClr val="008000"/>
              </a:solidFill>
            </a:endParaRPr>
          </a:p>
        </p:txBody>
      </p:sp>
      <p:sp>
        <p:nvSpPr>
          <p:cNvPr id="27" name="Left-Right Arrow 26"/>
          <p:cNvSpPr>
            <a:spLocks noChangeArrowheads="1"/>
          </p:cNvSpPr>
          <p:nvPr/>
        </p:nvSpPr>
        <p:spPr bwMode="auto">
          <a:xfrm>
            <a:off x="5059363" y="2247900"/>
            <a:ext cx="728662" cy="182563"/>
          </a:xfrm>
          <a:prstGeom prst="leftRightArrow">
            <a:avLst>
              <a:gd name="adj1" fmla="val 50000"/>
              <a:gd name="adj2" fmla="val 50316"/>
            </a:avLst>
          </a:prstGeom>
          <a:solidFill>
            <a:schemeClr val="accent1"/>
          </a:solidFill>
          <a:ln w="9525" algn="ctr">
            <a:solidFill>
              <a:schemeClr val="tx1"/>
            </a:solidFill>
            <a:round/>
            <a:headEnd/>
            <a:tailEnd/>
          </a:ln>
        </p:spPr>
        <p:txBody>
          <a:bodyPr/>
          <a:lstStyle/>
          <a:p>
            <a:pPr eaLnBrk="0" hangingPunct="0"/>
            <a:endParaRPr lang="en-US"/>
          </a:p>
        </p:txBody>
      </p:sp>
    </p:spTree>
    <p:extLst>
      <p:ext uri="{BB962C8B-B14F-4D97-AF65-F5344CB8AC3E}">
        <p14:creationId xmlns:p14="http://schemas.microsoft.com/office/powerpoint/2010/main" val="2170453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dissolve">
                                      <p:cBhvr>
                                        <p:cTn id="17" dur="500"/>
                                        <p:tgtEl>
                                          <p:spTgt spid="23"/>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dissolve">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3"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828800" y="666750"/>
            <a:ext cx="6858000" cy="533400"/>
          </a:xfrm>
        </p:spPr>
        <p:txBody>
          <a:bodyPr/>
          <a:lstStyle/>
          <a:p>
            <a:pPr>
              <a:defRPr/>
            </a:pPr>
            <a:r>
              <a:rPr lang="en-US" sz="3200" dirty="0" smtClean="0"/>
              <a:t>Characteristics of Science Reading (Fang &amp; </a:t>
            </a:r>
            <a:r>
              <a:rPr lang="en-US" sz="3200" dirty="0" err="1" smtClean="0"/>
              <a:t>Schleppergrell</a:t>
            </a:r>
            <a:r>
              <a:rPr lang="en-US" sz="3200" dirty="0" smtClean="0"/>
              <a:t>)</a:t>
            </a:r>
          </a:p>
        </p:txBody>
      </p:sp>
      <p:sp>
        <p:nvSpPr>
          <p:cNvPr id="25603" name="Content Placeholder 2"/>
          <p:cNvSpPr>
            <a:spLocks noGrp="1"/>
          </p:cNvSpPr>
          <p:nvPr>
            <p:ph idx="1"/>
          </p:nvPr>
        </p:nvSpPr>
        <p:spPr>
          <a:xfrm>
            <a:off x="457200" y="2076450"/>
            <a:ext cx="8229600" cy="4321175"/>
          </a:xfrm>
        </p:spPr>
        <p:txBody>
          <a:bodyPr/>
          <a:lstStyle/>
          <a:p>
            <a:r>
              <a:rPr lang="en-US" sz="2000" smtClean="0"/>
              <a:t>Technical, abstract, dense, tightly knit language (that contrasts with interactive, interpersonal style of other texts or ordinary language)</a:t>
            </a:r>
          </a:p>
          <a:p>
            <a:r>
              <a:rPr lang="en-US" sz="2000" smtClean="0"/>
              <a:t>Nominalization (turning processes into nouns) </a:t>
            </a:r>
          </a:p>
          <a:p>
            <a:r>
              <a:rPr lang="en-US" sz="2000" smtClean="0"/>
              <a:t>Suppresses agency (readers need to focus on causation not intention)</a:t>
            </a:r>
          </a:p>
          <a:p>
            <a:r>
              <a:rPr lang="en-US" sz="2000" smtClean="0"/>
              <a:t>Sentence density: unpacking complex nouns</a:t>
            </a:r>
          </a:p>
          <a:p>
            <a:r>
              <a:rPr lang="en-US" sz="2000" i="1" u="sng" smtClean="0"/>
              <a:t>Experimental verification of Einstein’s explanation of the photoelectric effect </a:t>
            </a:r>
            <a:r>
              <a:rPr lang="en-US" sz="2000" i="1" smtClean="0"/>
              <a:t>was made 11 years later by the American physicist Robert Millikan. </a:t>
            </a:r>
            <a:r>
              <a:rPr lang="en-US" sz="2000" i="1" u="sng" smtClean="0"/>
              <a:t>Every aspect of Einstein’s interpretation </a:t>
            </a:r>
            <a:r>
              <a:rPr lang="en-US" sz="2000" i="1" smtClean="0"/>
              <a:t>was confirmed, including the direct proportionality of photon energy to frequency.</a:t>
            </a:r>
          </a:p>
          <a:p>
            <a:endParaRPr lang="en-US" sz="2000" smtClean="0"/>
          </a:p>
        </p:txBody>
      </p:sp>
    </p:spTree>
    <p:extLst>
      <p:ext uri="{BB962C8B-B14F-4D97-AF65-F5344CB8AC3E}">
        <p14:creationId xmlns:p14="http://schemas.microsoft.com/office/powerpoint/2010/main" val="2525503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MTS PPT 060407 CT, MW, ES">
  <a:themeElements>
    <a:clrScheme name="1_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fontScheme name="1_MTS PPT 060407 CT, MW, 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AGaramond Semibold"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AGaramond Semibold" charset="0"/>
          </a:defRPr>
        </a:defPPr>
      </a:lstStyle>
    </a:lnDef>
  </a:objectDefaults>
  <a:extraClrSchemeLst>
    <a:extraClrScheme>
      <a:clrScheme name="1_MTS PPT 060407 CT, MW, ES 1">
        <a:dk1>
          <a:srgbClr val="808080"/>
        </a:dk1>
        <a:lt1>
          <a:srgbClr val="FFFFFF"/>
        </a:lt1>
        <a:dk2>
          <a:srgbClr val="FFFFFF"/>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1_MTS PPT 060407 CT, MW, ES 2">
        <a:dk1>
          <a:srgbClr val="1D528D"/>
        </a:dk1>
        <a:lt1>
          <a:srgbClr val="FFFFFF"/>
        </a:lt1>
        <a:dk2>
          <a:srgbClr val="FFFFFF"/>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1_MTS PPT 060407 CT, MW, ES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TotalTime>
  <Words>3860</Words>
  <Application>Microsoft Office PowerPoint</Application>
  <PresentationFormat>On-screen Show (4:3)</PresentationFormat>
  <Paragraphs>364</Paragraphs>
  <Slides>30</Slides>
  <Notes>21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30</vt:i4>
      </vt:variant>
    </vt:vector>
  </HeadingPairs>
  <TitlesOfParts>
    <vt:vector size="33" baseType="lpstr">
      <vt:lpstr>Concourse</vt:lpstr>
      <vt:lpstr>1_MTS PPT 060407 CT, MW, ES</vt:lpstr>
      <vt:lpstr>Microsoft Draw Drawing</vt:lpstr>
      <vt:lpstr>PowerPoint Presentation</vt:lpstr>
      <vt:lpstr>PowerPoint Presentation</vt:lpstr>
      <vt:lpstr>Before we begin, let’s take a temperature check.</vt:lpstr>
      <vt:lpstr>Two Approaches to Secondary Literacy Instruction  </vt:lpstr>
      <vt:lpstr>Guiding Question:</vt:lpstr>
      <vt:lpstr>But…</vt:lpstr>
      <vt:lpstr>Comparing Content Area Reading and Disciplinary Literacy</vt:lpstr>
      <vt:lpstr>PowerPoint Presentation</vt:lpstr>
      <vt:lpstr>Characteristics of Science Reading (Fang &amp; Schleppergrell)</vt:lpstr>
      <vt:lpstr>Physicist’s Notebook</vt:lpstr>
      <vt:lpstr>Chemistry Reading</vt:lpstr>
      <vt:lpstr> Chemistry Note-taking </vt:lpstr>
      <vt:lpstr>Math Reading</vt:lpstr>
      <vt:lpstr>Mathematics Notebook</vt:lpstr>
      <vt:lpstr>PowerPoint Presentation</vt:lpstr>
      <vt:lpstr>PowerPoint Presentation</vt:lpstr>
      <vt:lpstr>PowerPoint Presentation</vt:lpstr>
      <vt:lpstr>History Reading</vt:lpstr>
      <vt:lpstr>History Events Chart</vt:lpstr>
      <vt:lpstr>Literature Reading</vt:lpstr>
      <vt:lpstr>Character Change Chart</vt:lpstr>
      <vt:lpstr>Content Area Reading</vt:lpstr>
      <vt:lpstr>  Please move into disciplinary  tables as directed.  Create a poster that identifies the requirements of reading in your content area.  Be ready to share with the group.    </vt:lpstr>
      <vt:lpstr>The Final Word</vt:lpstr>
      <vt:lpstr>Back to the work at hand . . .</vt:lpstr>
      <vt:lpstr>Discipline Reports:   Questions, Thoughts, and Insights </vt:lpstr>
      <vt:lpstr>Lunch Again!</vt:lpstr>
      <vt:lpstr>Taking a look at Good-to-Go</vt:lpstr>
      <vt:lpstr>Become the Judge and Jury</vt:lpstr>
      <vt:lpstr>Have an exceptional year and send your complete module by      to: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dc:creator>
  <cp:lastModifiedBy>Frank Duffin</cp:lastModifiedBy>
  <cp:revision>9</cp:revision>
  <dcterms:created xsi:type="dcterms:W3CDTF">2013-08-04T19:27:33Z</dcterms:created>
  <dcterms:modified xsi:type="dcterms:W3CDTF">2013-08-04T20:24:36Z</dcterms:modified>
</cp:coreProperties>
</file>